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6"/>
  </p:notesMasterIdLst>
  <p:sldIdLst>
    <p:sldId id="256" r:id="rId2"/>
    <p:sldId id="319" r:id="rId3"/>
    <p:sldId id="320" r:id="rId4"/>
    <p:sldId id="275" r:id="rId5"/>
    <p:sldId id="257" r:id="rId6"/>
    <p:sldId id="276" r:id="rId7"/>
    <p:sldId id="272" r:id="rId8"/>
    <p:sldId id="273" r:id="rId9"/>
    <p:sldId id="277" r:id="rId10"/>
    <p:sldId id="315" r:id="rId11"/>
    <p:sldId id="278" r:id="rId12"/>
    <p:sldId id="259" r:id="rId13"/>
    <p:sldId id="279" r:id="rId14"/>
    <p:sldId id="316" r:id="rId15"/>
    <p:sldId id="262" r:id="rId16"/>
    <p:sldId id="264" r:id="rId17"/>
    <p:sldId id="265" r:id="rId18"/>
    <p:sldId id="308" r:id="rId19"/>
    <p:sldId id="280" r:id="rId20"/>
    <p:sldId id="281" r:id="rId21"/>
    <p:sldId id="282" r:id="rId22"/>
    <p:sldId id="284" r:id="rId23"/>
    <p:sldId id="285" r:id="rId24"/>
    <p:sldId id="287" r:id="rId25"/>
    <p:sldId id="300" r:id="rId26"/>
    <p:sldId id="301" r:id="rId27"/>
    <p:sldId id="299" r:id="rId28"/>
    <p:sldId id="303" r:id="rId29"/>
    <p:sldId id="304" r:id="rId30"/>
    <p:sldId id="305" r:id="rId31"/>
    <p:sldId id="306" r:id="rId32"/>
    <p:sldId id="307" r:id="rId33"/>
    <p:sldId id="288" r:id="rId34"/>
    <p:sldId id="289" r:id="rId35"/>
    <p:sldId id="290" r:id="rId36"/>
    <p:sldId id="317" r:id="rId37"/>
    <p:sldId id="291" r:id="rId38"/>
    <p:sldId id="292" r:id="rId39"/>
    <p:sldId id="309" r:id="rId40"/>
    <p:sldId id="310" r:id="rId41"/>
    <p:sldId id="293" r:id="rId42"/>
    <p:sldId id="311" r:id="rId43"/>
    <p:sldId id="294" r:id="rId44"/>
    <p:sldId id="295" r:id="rId45"/>
    <p:sldId id="296" r:id="rId46"/>
    <p:sldId id="314" r:id="rId47"/>
    <p:sldId id="312" r:id="rId48"/>
    <p:sldId id="313" r:id="rId49"/>
    <p:sldId id="318" r:id="rId50"/>
    <p:sldId id="321" r:id="rId51"/>
    <p:sldId id="322" r:id="rId52"/>
    <p:sldId id="297" r:id="rId53"/>
    <p:sldId id="298" r:id="rId54"/>
    <p:sldId id="271" r:id="rId5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969696"/>
    <a:srgbClr val="E4CCE3"/>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Style à thème 2 - Accentuation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4B1156A-380E-4F78-BDF5-A606A8083BF9}" styleName="Style moyen 4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Style moyen 4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Style léger 3 - Accentuation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83" autoAdjust="0"/>
    <p:restoredTop sz="94709" autoAdjust="0"/>
  </p:normalViewPr>
  <p:slideViewPr>
    <p:cSldViewPr>
      <p:cViewPr>
        <p:scale>
          <a:sx n="66" d="100"/>
          <a:sy n="66" d="100"/>
        </p:scale>
        <p:origin x="-636" y="4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20"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04009A-4AA0-4A88-8F6A-302A36359474}" type="datetimeFigureOut">
              <a:rPr lang="fr-FR" smtClean="0"/>
              <a:pPr/>
              <a:t>22/06/2012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4687C5-BB82-4754-B781-BEC9F2375EBA}"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514687C5-BB82-4754-B781-BEC9F2375EBA}" type="slidenum">
              <a:rPr lang="fr-FR" smtClean="0"/>
              <a:pPr/>
              <a:t>15</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514687C5-BB82-4754-B781-BEC9F2375EBA}" type="slidenum">
              <a:rPr lang="fr-FR" smtClean="0"/>
              <a:pPr/>
              <a:t>16</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19" name="Espace réservé du pied de page 18"/>
          <p:cNvSpPr>
            <a:spLocks noGrp="1"/>
          </p:cNvSpPr>
          <p:nvPr>
            <p:ph type="ftr" sz="quarter" idx="11"/>
          </p:nvPr>
        </p:nvSpPr>
        <p:spPr/>
        <p:txBody>
          <a:bodyPr/>
          <a:lstStyle/>
          <a:p>
            <a:endParaRPr lang="fr-FR"/>
          </a:p>
        </p:txBody>
      </p:sp>
      <p:sp>
        <p:nvSpPr>
          <p:cNvPr id="27" name="Espace réservé du numéro de diapositive 26"/>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AD0F9A3D-EC69-4D40-B5FF-5C81B352D5EF}" type="datetimeFigureOut">
              <a:rPr lang="fr-FR" smtClean="0"/>
              <a:pPr/>
              <a:t>22/06/2012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8077200" y="6356350"/>
            <a:ext cx="609600" cy="365125"/>
          </a:xfrm>
        </p:spPr>
        <p:txBody>
          <a:bodyPr/>
          <a:lstStyle/>
          <a:p>
            <a:fld id="{D7435805-3C5C-442E-B002-58AA3352BE1A}" type="slidenum">
              <a:rPr lang="fr-FR" smtClean="0"/>
              <a:pPr/>
              <a:t>‹N°›</a:t>
            </a:fld>
            <a:endParaRPr lang="fr-FR"/>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D0F9A3D-EC69-4D40-B5FF-5C81B352D5EF}" type="datetimeFigureOut">
              <a:rPr lang="fr-FR" smtClean="0"/>
              <a:pPr/>
              <a:t>22/06/2012</a:t>
            </a:fld>
            <a:endParaRPr lang="fr-FR"/>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7435805-3C5C-442E-B002-58AA3352BE1A}" type="slidenum">
              <a:rPr lang="fr-FR" smtClean="0"/>
              <a:pPr/>
              <a:t>‹N°›</a:t>
            </a:fld>
            <a:endParaRPr lang="fr-FR"/>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4"/>
          <p:cNvSpPr>
            <a:spLocks noGrp="1" noChangeArrowheads="1" noChangeShapeType="1" noTextEdit="1"/>
          </p:cNvSpPr>
          <p:nvPr>
            <p:ph type="ctrTitle"/>
          </p:nvPr>
        </p:nvSpPr>
        <p:spPr bwMode="auto">
          <a:xfrm>
            <a:off x="2357422" y="1357298"/>
            <a:ext cx="4357718" cy="1214446"/>
          </a:xfrm>
          <a:prstGeom prst="rect">
            <a:avLst/>
          </a:prstGeom>
        </p:spPr>
        <p:txBody>
          <a:bodyPr wrap="none" fromWordArt="1">
            <a:prstTxWarp prst="textCanDown">
              <a:avLst>
                <a:gd name="adj" fmla="val 22743"/>
              </a:avLst>
            </a:prstTxWarp>
          </a:bodyPr>
          <a:lstStyle/>
          <a:p>
            <a:pPr algn="ctr"/>
            <a:r>
              <a:rPr lang="fr-FR" sz="3600" kern="10" dirty="0" smtClean="0">
                <a:ln w="9525">
                  <a:solidFill>
                    <a:schemeClr val="tx2"/>
                  </a:solidFill>
                  <a:round/>
                  <a:headEnd/>
                  <a:tailEnd/>
                </a:ln>
                <a:solidFill>
                  <a:schemeClr val="tx2">
                    <a:lumMod val="75000"/>
                  </a:schemeClr>
                </a:solidFill>
                <a:effectLst/>
                <a:latin typeface="Lucida Calligraphy"/>
              </a:rPr>
              <a:t>Mémoire de fin d'étude</a:t>
            </a:r>
            <a:endParaRPr lang="fr-FR" sz="3600" kern="10" dirty="0">
              <a:ln w="9525">
                <a:solidFill>
                  <a:schemeClr val="tx2"/>
                </a:solidFill>
                <a:round/>
                <a:headEnd/>
                <a:tailEnd/>
              </a:ln>
              <a:solidFill>
                <a:schemeClr val="tx2">
                  <a:lumMod val="75000"/>
                </a:schemeClr>
              </a:solidFill>
              <a:effectLst/>
              <a:latin typeface="Lucida Calligraphy"/>
            </a:endParaRPr>
          </a:p>
        </p:txBody>
      </p:sp>
      <p:sp>
        <p:nvSpPr>
          <p:cNvPr id="3" name="Sous-titre 2"/>
          <p:cNvSpPr>
            <a:spLocks noGrp="1"/>
          </p:cNvSpPr>
          <p:nvPr>
            <p:ph type="subTitle" idx="1"/>
          </p:nvPr>
        </p:nvSpPr>
        <p:spPr>
          <a:xfrm>
            <a:off x="500034" y="5214950"/>
            <a:ext cx="8211886" cy="1214446"/>
          </a:xfrm>
        </p:spPr>
        <p:txBody>
          <a:bodyPr/>
          <a:lstStyle/>
          <a:p>
            <a:pPr algn="l"/>
            <a:endParaRPr lang="fr-FR" b="1" dirty="0"/>
          </a:p>
        </p:txBody>
      </p:sp>
      <p:sp>
        <p:nvSpPr>
          <p:cNvPr id="5" name="Rectangle 4"/>
          <p:cNvSpPr/>
          <p:nvPr/>
        </p:nvSpPr>
        <p:spPr>
          <a:xfrm>
            <a:off x="2786050" y="928670"/>
            <a:ext cx="3357586" cy="707886"/>
          </a:xfrm>
          <a:prstGeom prst="rect">
            <a:avLst/>
          </a:prstGeom>
        </p:spPr>
        <p:txBody>
          <a:bodyPr wrap="square">
            <a:spAutoFit/>
          </a:bodyPr>
          <a:lstStyle/>
          <a:p>
            <a:r>
              <a:rPr lang="fr-BE" sz="4000" b="1" dirty="0" smtClean="0">
                <a:solidFill>
                  <a:schemeClr val="accent1"/>
                </a:solidFill>
                <a:latin typeface="Lucida Calligraphy" pitchFamily="66" charset="0"/>
              </a:rPr>
              <a:t>Bien venue</a:t>
            </a:r>
            <a:endParaRPr lang="fr-FR" sz="4000" b="1" dirty="0">
              <a:solidFill>
                <a:schemeClr val="accent1"/>
              </a:solidFill>
            </a:endParaRPr>
          </a:p>
        </p:txBody>
      </p:sp>
      <p:sp>
        <p:nvSpPr>
          <p:cNvPr id="6" name="Rectangle 5"/>
          <p:cNvSpPr/>
          <p:nvPr/>
        </p:nvSpPr>
        <p:spPr>
          <a:xfrm>
            <a:off x="428596" y="3643030"/>
            <a:ext cx="8215370" cy="2000548"/>
          </a:xfrm>
          <a:prstGeom prst="rect">
            <a:avLst/>
          </a:prstGeom>
          <a:noFill/>
        </p:spPr>
        <p:txBody>
          <a:bodyPr wrap="square" lIns="91440" tIns="45720" rIns="91440" bIns="45720">
            <a:spAutoFit/>
          </a:bodyPr>
          <a:lstStyle/>
          <a:p>
            <a:pPr algn="ctr"/>
            <a:r>
              <a:rPr lang="fr-FR" sz="4400" b="1" i="1" dirty="0" smtClean="0">
                <a:ln w="17780" cmpd="sng">
                  <a:solidFill>
                    <a:schemeClr val="tx2">
                      <a:lumMod val="75000"/>
                    </a:schemeClr>
                  </a:solidFill>
                  <a:prstDash val="solid"/>
                  <a:miter lim="800000"/>
                </a:ln>
                <a:solidFill>
                  <a:schemeClr val="accent1">
                    <a:lumMod val="75000"/>
                  </a:schemeClr>
                </a:solidFill>
                <a:effectLst>
                  <a:outerShdw blurRad="50800" algn="tl" rotWithShape="0">
                    <a:srgbClr val="000000"/>
                  </a:outerShdw>
                </a:effectLst>
              </a:rPr>
              <a:t>Automatisation de la Gestion de retraite</a:t>
            </a:r>
            <a:r>
              <a:rPr lang="fr-FR" sz="4400" b="1" i="1" cap="none" spc="0" dirty="0" smtClean="0">
                <a:ln w="17780" cmpd="sng">
                  <a:solidFill>
                    <a:schemeClr val="tx2">
                      <a:lumMod val="75000"/>
                    </a:schemeClr>
                  </a:solidFill>
                  <a:prstDash val="solid"/>
                  <a:miter lim="800000"/>
                </a:ln>
                <a:solidFill>
                  <a:schemeClr val="accent1">
                    <a:lumMod val="75000"/>
                  </a:schemeClr>
                </a:solidFill>
                <a:effectLst>
                  <a:outerShdw blurRad="50800" algn="tl" rotWithShape="0">
                    <a:srgbClr val="000000"/>
                  </a:outerShdw>
                </a:effectLst>
              </a:rPr>
              <a:t> Indirectes </a:t>
            </a:r>
          </a:p>
          <a:p>
            <a:pPr algn="ctr"/>
            <a:r>
              <a:rPr lang="fr-FR" sz="3200" b="1" i="1" cap="none" spc="0" dirty="0" smtClean="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rPr>
              <a:t>Etude de cas : Agence de M’</a:t>
            </a:r>
            <a:r>
              <a:rPr lang="fr-FR" sz="3200" b="1" i="1" dirty="0" err="1" smtClean="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rPr>
              <a:t>S</a:t>
            </a:r>
            <a:r>
              <a:rPr lang="fr-FR" sz="3200" b="1" i="1" cap="none" spc="0" dirty="0" err="1" smtClean="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rPr>
              <a:t>ilA</a:t>
            </a:r>
            <a:r>
              <a:rPr lang="fr-FR" sz="3200" b="1" i="1" cap="none" spc="0" dirty="0" smtClean="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rPr>
              <a:t> </a:t>
            </a:r>
            <a:endParaRPr lang="fr-FR" sz="3200" b="1" i="1" cap="none" spc="0" dirty="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endParaRPr>
          </a:p>
        </p:txBody>
      </p:sp>
      <p:sp>
        <p:nvSpPr>
          <p:cNvPr id="7" name="Étoile à 5 branches 6"/>
          <p:cNvSpPr/>
          <p:nvPr/>
        </p:nvSpPr>
        <p:spPr>
          <a:xfrm>
            <a:off x="928662" y="4357694"/>
            <a:ext cx="571504" cy="357190"/>
          </a:xfrm>
          <a:prstGeom prst="star5">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fr-FR"/>
          </a:p>
        </p:txBody>
      </p:sp>
      <p:sp>
        <p:nvSpPr>
          <p:cNvPr id="8" name="Étoile à 5 branches 7"/>
          <p:cNvSpPr/>
          <p:nvPr/>
        </p:nvSpPr>
        <p:spPr>
          <a:xfrm>
            <a:off x="7500958" y="4357694"/>
            <a:ext cx="714380" cy="428628"/>
          </a:xfrm>
          <a:prstGeom prst="star5">
            <a:avLst>
              <a:gd name="adj" fmla="val 19098"/>
              <a:gd name="hf" fmla="val 105146"/>
              <a:gd name="vf" fmla="val 110557"/>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fr-FR"/>
          </a:p>
        </p:txBody>
      </p:sp>
      <p:pic>
        <p:nvPicPr>
          <p:cNvPr id="9" name="Image 8" descr="C:\Documents and Settings\dj\Bureau\404971_244637792280617_139464799464584_555330_320383586_n[1].jpg"/>
          <p:cNvPicPr/>
          <p:nvPr/>
        </p:nvPicPr>
        <p:blipFill>
          <a:blip r:embed="rId2"/>
          <a:srcRect/>
          <a:stretch>
            <a:fillRect/>
          </a:stretch>
        </p:blipFill>
        <p:spPr bwMode="auto">
          <a:xfrm>
            <a:off x="6143636" y="-71462"/>
            <a:ext cx="3000364" cy="1500198"/>
          </a:xfrm>
          <a:prstGeom prst="ellipse">
            <a:avLst/>
          </a:prstGeom>
          <a:ln>
            <a:noFill/>
          </a:ln>
          <a:effectLst>
            <a:softEdge rad="112500"/>
          </a:effectLst>
        </p:spPr>
      </p:pic>
      <p:pic>
        <p:nvPicPr>
          <p:cNvPr id="10" name="thumbnail" descr="Cnr-dz.com - :: CNR | Caisse Nationale Des Retraites ::"/>
          <p:cNvPicPr/>
          <p:nvPr/>
        </p:nvPicPr>
        <p:blipFill>
          <a:blip r:embed="rId3"/>
          <a:srcRect t="9656" r="54558" b="24686"/>
          <a:stretch>
            <a:fillRect/>
          </a:stretch>
        </p:blipFill>
        <p:spPr bwMode="auto">
          <a:xfrm>
            <a:off x="285720" y="0"/>
            <a:ext cx="2714644" cy="1785926"/>
          </a:xfrm>
          <a:prstGeom prst="ellipse">
            <a:avLst/>
          </a:prstGeom>
          <a:ln>
            <a:noFill/>
          </a:ln>
          <a:effectLst>
            <a:softEdge rad="112500"/>
          </a:effectLst>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2000"/>
                                        <p:tgtEl>
                                          <p:spTgt spid="5"/>
                                        </p:tgtEl>
                                      </p:cBhvr>
                                    </p:animEffect>
                                  </p:childTnLst>
                                </p:cTn>
                              </p:par>
                              <p:par>
                                <p:cTn id="11" presetID="8" presetClass="entr" presetSubtype="16"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par>
                                <p:cTn id="14" presetID="5" presetClass="entr" presetSubtype="10"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85720" y="0"/>
            <a:ext cx="8099328" cy="2214554"/>
          </a:xfrm>
        </p:spPr>
        <p:txBody>
          <a:bodyPr>
            <a:normAutofit fontScale="90000"/>
          </a:bodyPr>
          <a:lstStyle/>
          <a:p>
            <a:pPr lvl="0" algn="l"/>
            <a:r>
              <a:rPr lang="fr-FR" sz="4400" dirty="0" smtClean="0">
                <a:solidFill>
                  <a:schemeClr val="accent1">
                    <a:lumMod val="75000"/>
                  </a:schemeClr>
                </a:solidFill>
              </a:rPr>
              <a:t>Etude des dossiers : </a:t>
            </a:r>
            <a:br>
              <a:rPr lang="fr-FR" sz="4400" dirty="0" smtClean="0">
                <a:solidFill>
                  <a:schemeClr val="accent1">
                    <a:lumMod val="75000"/>
                  </a:schemeClr>
                </a:solidFill>
              </a:rPr>
            </a:br>
            <a:r>
              <a:rPr lang="fr-FR" sz="4400" dirty="0" smtClean="0">
                <a:solidFill>
                  <a:schemeClr val="accent1">
                    <a:lumMod val="75000"/>
                  </a:schemeClr>
                </a:solidFill>
              </a:rPr>
              <a:t>1-Liste des dossiers </a:t>
            </a:r>
            <a:r>
              <a:rPr lang="fr-FR" dirty="0" smtClean="0">
                <a:solidFill>
                  <a:schemeClr val="accent1">
                    <a:lumMod val="75000"/>
                  </a:schemeClr>
                </a:solidFill>
              </a:rPr>
              <a:t>:</a:t>
            </a:r>
            <a:br>
              <a:rPr lang="fr-FR" dirty="0" smtClean="0">
                <a:solidFill>
                  <a:schemeClr val="accent1">
                    <a:lumMod val="75000"/>
                  </a:schemeClr>
                </a:solidFill>
              </a:rPr>
            </a:br>
            <a:endParaRPr lang="fr-FR" dirty="0">
              <a:solidFill>
                <a:schemeClr val="accent1">
                  <a:lumMod val="75000"/>
                </a:schemeClr>
              </a:solidFill>
            </a:endParaRPr>
          </a:p>
        </p:txBody>
      </p:sp>
      <p:sp>
        <p:nvSpPr>
          <p:cNvPr id="3" name="Sous-titre 2"/>
          <p:cNvSpPr>
            <a:spLocks noGrp="1"/>
          </p:cNvSpPr>
          <p:nvPr>
            <p:ph type="subTitle" idx="1"/>
          </p:nvPr>
        </p:nvSpPr>
        <p:spPr>
          <a:xfrm>
            <a:off x="642910" y="1571612"/>
            <a:ext cx="8039128" cy="5072098"/>
          </a:xfrm>
        </p:spPr>
        <p:txBody>
          <a:bodyPr/>
          <a:lstStyle/>
          <a:p>
            <a:endParaRPr lang="fr-FR" dirty="0" smtClean="0"/>
          </a:p>
          <a:p>
            <a:endParaRPr lang="fr-FR" dirty="0" smtClean="0"/>
          </a:p>
          <a:p>
            <a:endParaRPr lang="fr-FR" dirty="0" smtClean="0"/>
          </a:p>
          <a:p>
            <a:endParaRPr lang="fr-FR" dirty="0" smtClean="0"/>
          </a:p>
          <a:p>
            <a:endParaRPr lang="fr-FR" dirty="0" smtClean="0"/>
          </a:p>
          <a:p>
            <a:pPr algn="l"/>
            <a:r>
              <a:rPr lang="fr-FR" dirty="0" smtClean="0"/>
              <a:t>   </a:t>
            </a:r>
            <a:r>
              <a:rPr lang="fr-FR" b="1" dirty="0" smtClean="0"/>
              <a:t>Nom </a:t>
            </a:r>
            <a:endParaRPr lang="fr-FR" dirty="0" smtClean="0"/>
          </a:p>
          <a:p>
            <a:pPr algn="l"/>
            <a:r>
              <a:rPr lang="fr-FR" dirty="0" smtClean="0"/>
              <a:t>   </a:t>
            </a:r>
            <a:r>
              <a:rPr lang="fr-FR" b="1" dirty="0" smtClean="0"/>
              <a:t>Rôle </a:t>
            </a:r>
            <a:endParaRPr lang="fr-FR" dirty="0" smtClean="0"/>
          </a:p>
          <a:p>
            <a:pPr algn="l"/>
            <a:r>
              <a:rPr lang="fr-FR" dirty="0" smtClean="0"/>
              <a:t>   </a:t>
            </a:r>
            <a:r>
              <a:rPr lang="fr-FR" b="1" dirty="0" smtClean="0"/>
              <a:t>Contenue de dossier </a:t>
            </a:r>
            <a:endParaRPr lang="fr-FR" dirty="0"/>
          </a:p>
        </p:txBody>
      </p:sp>
      <p:graphicFrame>
        <p:nvGraphicFramePr>
          <p:cNvPr id="4" name="Tableau 3"/>
          <p:cNvGraphicFramePr>
            <a:graphicFrameLocks noGrp="1"/>
          </p:cNvGraphicFramePr>
          <p:nvPr/>
        </p:nvGraphicFramePr>
        <p:xfrm>
          <a:off x="1285852" y="1571612"/>
          <a:ext cx="6548462" cy="1559560"/>
        </p:xfrm>
        <a:graphic>
          <a:graphicData uri="http://schemas.openxmlformats.org/drawingml/2006/table">
            <a:tbl>
              <a:tblPr firstRow="1" bandRow="1">
                <a:effectLst>
                  <a:outerShdw blurRad="50800" dist="50800" dir="5400000" algn="ctr" rotWithShape="0">
                    <a:srgbClr val="969696"/>
                  </a:outerShdw>
                </a:effectLst>
                <a:tableStyleId>{E8B1032C-EA38-4F05-BA0D-38AFFFC7BED3}</a:tableStyleId>
              </a:tblPr>
              <a:tblGrid>
                <a:gridCol w="1404926"/>
                <a:gridCol w="5143536"/>
              </a:tblGrid>
              <a:tr h="370840">
                <a:tc>
                  <a:txBody>
                    <a:bodyPr/>
                    <a:lstStyle/>
                    <a:p>
                      <a:pPr algn="ctr"/>
                      <a:r>
                        <a:rPr kumimoji="0" lang="fr-FR" sz="1800" b="1" kern="1200" dirty="0" smtClean="0">
                          <a:effectLst>
                            <a:outerShdw blurRad="38100" dist="38100" dir="2700000" algn="tl">
                              <a:srgbClr val="000000">
                                <a:alpha val="43137"/>
                              </a:srgbClr>
                            </a:outerShdw>
                          </a:effectLst>
                        </a:rPr>
                        <a:t>N</a:t>
                      </a:r>
                      <a:endParaRPr lang="fr-FR" b="1" dirty="0">
                        <a:effectLst>
                          <a:outerShdw blurRad="38100" dist="38100" dir="2700000" algn="tl">
                            <a:srgbClr val="000000">
                              <a:alpha val="43137"/>
                            </a:srgbClr>
                          </a:outerShdw>
                        </a:effectLst>
                      </a:endParaRPr>
                    </a:p>
                  </a:txBody>
                  <a:tcPr>
                    <a:cell3D prstMaterial="dkEdge">
                      <a:bevel prst="relaxedInset"/>
                      <a:lightRig rig="flood" dir="t"/>
                    </a:cell3D>
                    <a:solidFill>
                      <a:schemeClr val="bg1">
                        <a:lumMod val="85000"/>
                      </a:schemeClr>
                    </a:solidFill>
                  </a:tcPr>
                </a:tc>
                <a:tc>
                  <a:txBody>
                    <a:bodyPr/>
                    <a:lstStyle/>
                    <a:p>
                      <a:pPr algn="ctr"/>
                      <a:r>
                        <a:rPr kumimoji="0" lang="fr-FR" sz="1800" b="1" kern="1200" dirty="0" smtClean="0">
                          <a:effectLst>
                            <a:outerShdw blurRad="38100" dist="38100" dir="2700000" algn="tl">
                              <a:srgbClr val="000000">
                                <a:alpha val="43137"/>
                              </a:srgbClr>
                            </a:outerShdw>
                          </a:effectLst>
                        </a:rPr>
                        <a:t>Nom de dossier</a:t>
                      </a:r>
                      <a:endParaRPr lang="fr-FR" b="1" dirty="0">
                        <a:effectLst>
                          <a:outerShdw blurRad="38100" dist="38100" dir="2700000" algn="tl">
                            <a:srgbClr val="000000">
                              <a:alpha val="43137"/>
                            </a:srgbClr>
                          </a:outerShdw>
                        </a:effectLst>
                      </a:endParaRPr>
                    </a:p>
                  </a:txBody>
                  <a:tcPr>
                    <a:cell3D prstMaterial="dkEdge">
                      <a:bevel prst="relaxedInset"/>
                      <a:lightRig rig="flood" dir="t"/>
                    </a:cell3D>
                    <a:solidFill>
                      <a:schemeClr val="bg1">
                        <a:lumMod val="85000"/>
                      </a:schemeClr>
                    </a:solidFill>
                  </a:tcPr>
                </a:tc>
              </a:tr>
              <a:tr h="370840">
                <a:tc>
                  <a:txBody>
                    <a:bodyPr/>
                    <a:lstStyle/>
                    <a:p>
                      <a:r>
                        <a:rPr kumimoji="0" lang="fr-FR" sz="1800" b="1" kern="1200" dirty="0" smtClean="0"/>
                        <a:t>F</a:t>
                      </a:r>
                    </a:p>
                    <a:p>
                      <a:r>
                        <a:rPr kumimoji="0" lang="fr-FR" sz="1800" b="1" kern="1200" dirty="0" smtClean="0"/>
                        <a:t>F01</a:t>
                      </a:r>
                    </a:p>
                    <a:p>
                      <a:r>
                        <a:rPr kumimoji="0" lang="fr-FR" sz="1800" b="1" kern="1200" dirty="0" smtClean="0"/>
                        <a:t>F02</a:t>
                      </a:r>
                    </a:p>
                    <a:p>
                      <a:r>
                        <a:rPr kumimoji="0" lang="fr-FR" sz="1800" b="1" kern="1200" dirty="0" smtClean="0"/>
                        <a:t>F03</a:t>
                      </a:r>
                      <a:endParaRPr lang="fr-FR" b="1" dirty="0"/>
                    </a:p>
                  </a:txBody>
                  <a:tcPr>
                    <a:cell3D prstMaterial="dkEdge">
                      <a:bevel prst="relaxedInset"/>
                      <a:lightRig rig="flood" dir="t"/>
                    </a:cell3D>
                    <a:solidFill>
                      <a:schemeClr val="bg1">
                        <a:lumMod val="85000"/>
                      </a:schemeClr>
                    </a:solidFill>
                  </a:tcPr>
                </a:tc>
                <a:tc>
                  <a:txBody>
                    <a:bodyPr/>
                    <a:lstStyle/>
                    <a:p>
                      <a:r>
                        <a:rPr kumimoji="0" lang="fr-FR" sz="1800" b="1" kern="1200" dirty="0" smtClean="0"/>
                        <a:t>Dossier de décède </a:t>
                      </a:r>
                    </a:p>
                    <a:p>
                      <a:r>
                        <a:rPr kumimoji="0" lang="fr-FR" sz="1800" b="1" kern="1200" dirty="0" smtClean="0"/>
                        <a:t>Dossier d’ayant le droit</a:t>
                      </a:r>
                    </a:p>
                    <a:p>
                      <a:r>
                        <a:rPr kumimoji="0" lang="fr-FR" sz="1800" b="1" kern="1200" dirty="0" smtClean="0"/>
                        <a:t>Dossier de renouvellement</a:t>
                      </a:r>
                    </a:p>
                    <a:p>
                      <a:r>
                        <a:rPr kumimoji="0" lang="fr-FR" sz="1800" b="1" kern="1200" dirty="0" smtClean="0"/>
                        <a:t>Dossier des documents de justification </a:t>
                      </a:r>
                      <a:endParaRPr lang="fr-FR" b="1" dirty="0"/>
                    </a:p>
                  </a:txBody>
                  <a:tcPr>
                    <a:cell3D prstMaterial="dkEdge">
                      <a:bevel prst="relaxedInset"/>
                      <a:lightRig rig="flood" dir="t"/>
                    </a:cell3D>
                    <a:solidFill>
                      <a:schemeClr val="bg1">
                        <a:lumMod val="85000"/>
                      </a:schemeClr>
                    </a:solidFill>
                  </a:tcPr>
                </a:tc>
              </a:tr>
            </a:tbl>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childTnLst>
                          </p:cTn>
                        </p:par>
                        <p:par>
                          <p:cTn id="12" fill="hold">
                            <p:stCondLst>
                              <p:cond delay="6500"/>
                            </p:stCondLst>
                            <p:childTnLst>
                              <p:par>
                                <p:cTn id="13" presetID="5" presetClass="entr" presetSubtype="10" fill="hold" grpId="0" nodeType="after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checkerboard(across)">
                                      <p:cBhvr>
                                        <p:cTn id="15" dur="2000"/>
                                        <p:tgtEl>
                                          <p:spTgt spid="3">
                                            <p:txEl>
                                              <p:pRg st="5" end="5"/>
                                            </p:txEl>
                                          </p:spTgt>
                                        </p:tgtEl>
                                      </p:cBhvr>
                                    </p:animEffect>
                                  </p:childTnLst>
                                </p:cTn>
                              </p:par>
                            </p:childTnLst>
                          </p:cTn>
                        </p:par>
                        <p:par>
                          <p:cTn id="16" fill="hold">
                            <p:stCondLst>
                              <p:cond delay="8500"/>
                            </p:stCondLst>
                            <p:childTnLst>
                              <p:par>
                                <p:cTn id="17" presetID="5" presetClass="entr" presetSubtype="10" fill="hold" grpId="0" nodeType="after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checkerboard(across)">
                                      <p:cBhvr>
                                        <p:cTn id="19" dur="2000"/>
                                        <p:tgtEl>
                                          <p:spTgt spid="3">
                                            <p:txEl>
                                              <p:pRg st="6" end="6"/>
                                            </p:txEl>
                                          </p:spTgt>
                                        </p:tgtEl>
                                      </p:cBhvr>
                                    </p:animEffect>
                                  </p:childTnLst>
                                </p:cTn>
                              </p:par>
                            </p:childTnLst>
                          </p:cTn>
                        </p:par>
                        <p:par>
                          <p:cTn id="20" fill="hold">
                            <p:stCondLst>
                              <p:cond delay="10500"/>
                            </p:stCondLst>
                            <p:childTnLst>
                              <p:par>
                                <p:cTn id="21" presetID="5" presetClass="entr" presetSubtype="10" fill="hold" grpId="0" nodeType="after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checkerboard(across)">
                                      <p:cBhvr>
                                        <p:cTn id="23"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0"/>
            <a:ext cx="7956452" cy="1785926"/>
          </a:xfrm>
        </p:spPr>
        <p:txBody>
          <a:bodyPr>
            <a:normAutofit fontScale="90000"/>
          </a:bodyPr>
          <a:lstStyle/>
          <a:p>
            <a:pPr lvl="0" algn="l"/>
            <a:r>
              <a:rPr lang="fr-FR" sz="3600" dirty="0" smtClean="0">
                <a:solidFill>
                  <a:schemeClr val="accent1">
                    <a:lumMod val="75000"/>
                  </a:schemeClr>
                </a:solidFill>
                <a:effectLst/>
              </a:rPr>
              <a:t>Diagramme des taches : </a:t>
            </a:r>
            <a:br>
              <a:rPr lang="fr-FR" sz="3600" dirty="0" smtClean="0">
                <a:solidFill>
                  <a:schemeClr val="accent1">
                    <a:lumMod val="75000"/>
                  </a:schemeClr>
                </a:solidFill>
                <a:effectLst/>
              </a:rPr>
            </a:br>
            <a:r>
              <a:rPr lang="fr-FR" sz="3600" dirty="0" smtClean="0">
                <a:solidFill>
                  <a:srgbClr val="FF0000"/>
                </a:solidFill>
                <a:effectLst/>
              </a:rPr>
              <a:t>1- définition : </a:t>
            </a:r>
            <a:r>
              <a:rPr lang="fr-FR" dirty="0" smtClean="0"/>
              <a:t/>
            </a:r>
            <a:br>
              <a:rPr lang="fr-FR" dirty="0" smtClean="0"/>
            </a:br>
            <a:endParaRPr lang="fr-FR" dirty="0"/>
          </a:p>
        </p:txBody>
      </p:sp>
      <p:sp>
        <p:nvSpPr>
          <p:cNvPr id="3" name="Sous-titre 2"/>
          <p:cNvSpPr>
            <a:spLocks noGrp="1"/>
          </p:cNvSpPr>
          <p:nvPr>
            <p:ph type="subTitle" idx="1"/>
          </p:nvPr>
        </p:nvSpPr>
        <p:spPr>
          <a:xfrm>
            <a:off x="285720" y="1071546"/>
            <a:ext cx="8429684" cy="5143536"/>
          </a:xfrm>
        </p:spPr>
        <p:txBody>
          <a:bodyPr/>
          <a:lstStyle/>
          <a:p>
            <a:pPr algn="l">
              <a:lnSpc>
                <a:spcPct val="150000"/>
              </a:lnSpc>
            </a:pPr>
            <a:r>
              <a:rPr lang="fr-FR" b="1" dirty="0" smtClean="0"/>
              <a:t>      Le diagramme des taches décrit l’enchainement des taches et les documents qui les déclenchent et ont quelles produisent.</a:t>
            </a:r>
          </a:p>
          <a:p>
            <a:pPr algn="l">
              <a:lnSpc>
                <a:spcPct val="150000"/>
              </a:lnSpc>
            </a:pPr>
            <a:r>
              <a:rPr lang="fr-FR" b="1" dirty="0" smtClean="0"/>
              <a:t>      Pour chaque tache on précisera l’événement qui la déclenche la périodicité d’exécution, les données manipulées, les règles appliquées pour son exécution et en fin les supports des documents qui circulent.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5000"/>
                            </p:stCondLst>
                            <p:childTnLst>
                              <p:par>
                                <p:cTn id="13" presetID="8" presetClass="entr" presetSubtype="16" fill="hold" grpId="0"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6153912"/>
          </a:xfrm>
        </p:spPr>
        <p:txBody>
          <a:bodyPr>
            <a:normAutofit/>
          </a:bodyPr>
          <a:lstStyle/>
          <a:p>
            <a:pPr algn="ctr"/>
            <a:endParaRPr lang="fr-FR" sz="4400" dirty="0"/>
          </a:p>
        </p:txBody>
      </p:sp>
      <p:graphicFrame>
        <p:nvGraphicFramePr>
          <p:cNvPr id="5" name="Espace réservé du contenu 4"/>
          <p:cNvGraphicFramePr>
            <a:graphicFrameLocks noGrp="1"/>
          </p:cNvGraphicFramePr>
          <p:nvPr>
            <p:ph idx="1"/>
          </p:nvPr>
        </p:nvGraphicFramePr>
        <p:xfrm>
          <a:off x="1285852" y="2357430"/>
          <a:ext cx="6786609" cy="4241639"/>
        </p:xfrm>
        <a:graphic>
          <a:graphicData uri="http://schemas.openxmlformats.org/drawingml/2006/table">
            <a:tbl>
              <a:tblPr/>
              <a:tblGrid>
                <a:gridCol w="1927343"/>
                <a:gridCol w="1511509"/>
                <a:gridCol w="1554527"/>
                <a:gridCol w="1793230"/>
              </a:tblGrid>
              <a:tr h="655039">
                <a:tc>
                  <a:txBody>
                    <a:bodyPr/>
                    <a:lstStyle/>
                    <a:p>
                      <a:pPr marL="457200">
                        <a:lnSpc>
                          <a:spcPct val="115000"/>
                        </a:lnSpc>
                        <a:spcAft>
                          <a:spcPts val="0"/>
                        </a:spcAft>
                        <a:tabLst>
                          <a:tab pos="3400425" algn="l"/>
                        </a:tabLst>
                      </a:pPr>
                      <a:r>
                        <a:rPr lang="fr-FR" sz="1300" b="1" dirty="0">
                          <a:solidFill>
                            <a:srgbClr val="000000"/>
                          </a:solidFill>
                          <a:latin typeface="Calibri"/>
                          <a:ea typeface="Calibri"/>
                          <a:cs typeface="Arial"/>
                        </a:rPr>
                        <a:t>     </a:t>
                      </a:r>
                      <a:endParaRPr lang="fr-FR" sz="1300" b="1" dirty="0" smtClean="0">
                        <a:solidFill>
                          <a:srgbClr val="000000"/>
                        </a:solidFill>
                        <a:latin typeface="Calibri"/>
                        <a:ea typeface="Calibri"/>
                        <a:cs typeface="Arial"/>
                      </a:endParaRPr>
                    </a:p>
                    <a:p>
                      <a:pPr marL="457200">
                        <a:lnSpc>
                          <a:spcPct val="115000"/>
                        </a:lnSpc>
                        <a:spcAft>
                          <a:spcPts val="0"/>
                        </a:spcAft>
                        <a:tabLst>
                          <a:tab pos="3400425" algn="l"/>
                        </a:tabLst>
                      </a:pPr>
                      <a:r>
                        <a:rPr lang="fr-FR" sz="1400" b="1" dirty="0" smtClean="0">
                          <a:solidFill>
                            <a:schemeClr val="tx2"/>
                          </a:solidFill>
                          <a:latin typeface="Calibri"/>
                          <a:ea typeface="Calibri"/>
                          <a:cs typeface="Arial"/>
                        </a:rPr>
                        <a:t>  symbole</a:t>
                      </a:r>
                      <a:endParaRPr lang="fr-FR" sz="1400" b="1" dirty="0">
                        <a:solidFill>
                          <a:schemeClr val="tx2"/>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dirty="0" smtClean="0">
                        <a:solidFill>
                          <a:srgbClr val="000000"/>
                        </a:solidFill>
                        <a:latin typeface="Calibri"/>
                        <a:ea typeface="Calibri"/>
                        <a:cs typeface="Arial"/>
                      </a:endParaRPr>
                    </a:p>
                    <a:p>
                      <a:pPr marL="457200">
                        <a:lnSpc>
                          <a:spcPct val="115000"/>
                        </a:lnSpc>
                        <a:spcAft>
                          <a:spcPts val="0"/>
                        </a:spcAft>
                        <a:tabLst>
                          <a:tab pos="3400425" algn="l"/>
                        </a:tabLst>
                      </a:pPr>
                      <a:r>
                        <a:rPr lang="fr-FR" sz="1400" b="1" dirty="0" smtClean="0">
                          <a:solidFill>
                            <a:schemeClr val="tx2"/>
                          </a:solidFill>
                          <a:latin typeface="Calibri"/>
                          <a:ea typeface="Calibri"/>
                          <a:cs typeface="Arial"/>
                        </a:rPr>
                        <a:t>Désignation</a:t>
                      </a:r>
                      <a:endParaRPr lang="fr-FR" sz="1400" b="1" dirty="0">
                        <a:solidFill>
                          <a:schemeClr val="tx2"/>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p>
                      <a:pPr marL="457200">
                        <a:lnSpc>
                          <a:spcPct val="115000"/>
                        </a:lnSpc>
                        <a:spcAft>
                          <a:spcPts val="0"/>
                        </a:spcAft>
                        <a:tabLst>
                          <a:tab pos="3400425" algn="l"/>
                        </a:tabLst>
                      </a:pPr>
                      <a:r>
                        <a:rPr lang="fr-FR" sz="1400" b="1" dirty="0" smtClean="0">
                          <a:solidFill>
                            <a:schemeClr val="tx2"/>
                          </a:solidFill>
                          <a:latin typeface="Calibri"/>
                          <a:ea typeface="Calibri"/>
                          <a:cs typeface="Arial"/>
                        </a:rPr>
                        <a:t> </a:t>
                      </a:r>
                      <a:r>
                        <a:rPr lang="fr-FR" sz="1400" b="1" dirty="0">
                          <a:solidFill>
                            <a:schemeClr val="tx2"/>
                          </a:solidFill>
                          <a:latin typeface="Calibri"/>
                          <a:ea typeface="Calibri"/>
                          <a:cs typeface="Arial"/>
                        </a:rPr>
                        <a:t>symbole</a:t>
                      </a: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dirty="0" smtClean="0">
                        <a:solidFill>
                          <a:srgbClr val="000000"/>
                        </a:solidFill>
                        <a:latin typeface="Calibri"/>
                        <a:ea typeface="Calibri"/>
                        <a:cs typeface="Arial"/>
                      </a:endParaRPr>
                    </a:p>
                    <a:p>
                      <a:pPr marL="457200">
                        <a:lnSpc>
                          <a:spcPct val="115000"/>
                        </a:lnSpc>
                        <a:spcAft>
                          <a:spcPts val="0"/>
                        </a:spcAft>
                        <a:tabLst>
                          <a:tab pos="3400425" algn="l"/>
                        </a:tabLst>
                      </a:pPr>
                      <a:r>
                        <a:rPr lang="fr-FR" sz="1400" b="1" dirty="0" smtClean="0">
                          <a:solidFill>
                            <a:schemeClr val="tx2"/>
                          </a:solidFill>
                          <a:latin typeface="Calibri"/>
                          <a:ea typeface="Calibri"/>
                          <a:cs typeface="Arial"/>
                        </a:rPr>
                        <a:t>  </a:t>
                      </a:r>
                      <a:r>
                        <a:rPr lang="fr-FR" sz="1400" b="1" dirty="0">
                          <a:solidFill>
                            <a:schemeClr val="tx2"/>
                          </a:solidFill>
                          <a:latin typeface="Calibri"/>
                          <a:ea typeface="Calibri"/>
                          <a:cs typeface="Arial"/>
                        </a:rPr>
                        <a:t>Désignation </a:t>
                      </a: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r>
              <a:tr h="702284">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p>
                      <a:pPr>
                        <a:lnSpc>
                          <a:spcPct val="115000"/>
                        </a:lnSpc>
                        <a:spcAft>
                          <a:spcPts val="0"/>
                        </a:spcAft>
                      </a:pPr>
                      <a:r>
                        <a:rPr lang="fr-FR" sz="1300" b="1" dirty="0">
                          <a:latin typeface="Calibri"/>
                          <a:ea typeface="Calibri"/>
                          <a:cs typeface="Arial"/>
                        </a:rPr>
                        <a:t>Document</a:t>
                      </a:r>
                      <a:endParaRPr lang="fr-FR" sz="1000" b="1" dirty="0">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gn="l">
                        <a:lnSpc>
                          <a:spcPct val="115000"/>
                        </a:lnSpc>
                        <a:spcAft>
                          <a:spcPts val="0"/>
                        </a:spcAft>
                        <a:tabLst>
                          <a:tab pos="3400425" algn="l"/>
                        </a:tabLst>
                      </a:pPr>
                      <a:r>
                        <a:rPr lang="fr-FR" sz="1300" b="1" dirty="0" smtClean="0">
                          <a:solidFill>
                            <a:srgbClr val="000000"/>
                          </a:solidFill>
                          <a:latin typeface="Calibri"/>
                          <a:ea typeface="Calibri"/>
                          <a:cs typeface="Arial"/>
                        </a:rPr>
                        <a:t>position </a:t>
                      </a:r>
                      <a:r>
                        <a:rPr lang="fr-FR" sz="1300" b="1" dirty="0">
                          <a:solidFill>
                            <a:srgbClr val="000000"/>
                          </a:solidFill>
                          <a:latin typeface="Calibri"/>
                          <a:ea typeface="Calibri"/>
                          <a:cs typeface="Arial"/>
                        </a:rPr>
                        <a:t>d’un document entre les postes</a:t>
                      </a:r>
                      <a:endParaRPr lang="fr-FR" sz="1000" b="1" dirty="0">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r>
              <a:tr h="785818">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p>
                      <a:pPr>
                        <a:lnSpc>
                          <a:spcPct val="115000"/>
                        </a:lnSpc>
                        <a:spcAft>
                          <a:spcPts val="0"/>
                        </a:spcAft>
                      </a:pPr>
                      <a:r>
                        <a:rPr lang="fr-FR" sz="1300" b="1">
                          <a:latin typeface="Calibri"/>
                          <a:ea typeface="Calibri"/>
                          <a:cs typeface="Arial"/>
                        </a:rPr>
                        <a:t>Dossier</a:t>
                      </a:r>
                      <a:endParaRPr lang="fr-FR" sz="1000" b="1">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p>
                      <a:pPr>
                        <a:lnSpc>
                          <a:spcPct val="115000"/>
                        </a:lnSpc>
                        <a:spcAft>
                          <a:spcPts val="0"/>
                        </a:spcAft>
                      </a:pPr>
                      <a:r>
                        <a:rPr lang="fr-FR" sz="1300" b="1" dirty="0">
                          <a:latin typeface="Calibri"/>
                          <a:ea typeface="Calibri"/>
                          <a:cs typeface="Arial"/>
                        </a:rPr>
                        <a:t>Opération </a:t>
                      </a:r>
                      <a:r>
                        <a:rPr lang="fr-FR" sz="1300" b="1" dirty="0" smtClean="0">
                          <a:latin typeface="Calibri"/>
                          <a:ea typeface="Calibri"/>
                          <a:cs typeface="Arial"/>
                        </a:rPr>
                        <a:t> </a:t>
                      </a:r>
                      <a:r>
                        <a:rPr lang="fr-FR" sz="1300" b="1" dirty="0">
                          <a:latin typeface="Calibri"/>
                          <a:ea typeface="Calibri"/>
                          <a:cs typeface="Arial"/>
                        </a:rPr>
                        <a:t>externe</a:t>
                      </a:r>
                      <a:endParaRPr lang="fr-FR" sz="1000" b="1" dirty="0">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r>
              <a:tr h="826596">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p>
                      <a:pPr>
                        <a:lnSpc>
                          <a:spcPct val="115000"/>
                        </a:lnSpc>
                        <a:spcAft>
                          <a:spcPts val="0"/>
                        </a:spcAft>
                      </a:pPr>
                      <a:r>
                        <a:rPr lang="fr-FR" sz="1000" b="1">
                          <a:latin typeface="Calibri"/>
                        </a:rPr>
                        <a:t/>
                      </a:r>
                      <a:br>
                        <a:rPr lang="fr-FR" sz="1000" b="1">
                          <a:latin typeface="Calibri"/>
                        </a:rPr>
                      </a:br>
                      <a:r>
                        <a:rPr lang="fr-FR" sz="1300" b="1">
                          <a:latin typeface="Calibri"/>
                          <a:ea typeface="Calibri"/>
                          <a:cs typeface="Arial"/>
                        </a:rPr>
                        <a:t>Copies de document</a:t>
                      </a:r>
                      <a:endParaRPr lang="fr-FR" sz="1000" b="1">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p>
                      <a:pPr>
                        <a:lnSpc>
                          <a:spcPct val="115000"/>
                        </a:lnSpc>
                        <a:spcAft>
                          <a:spcPts val="0"/>
                        </a:spcAft>
                      </a:pPr>
                      <a:r>
                        <a:rPr lang="fr-FR" sz="1000" b="1" dirty="0">
                          <a:latin typeface="Calibri"/>
                        </a:rPr>
                        <a:t/>
                      </a:r>
                      <a:br>
                        <a:rPr lang="fr-FR" sz="1000" b="1" dirty="0">
                          <a:latin typeface="Calibri"/>
                        </a:rPr>
                      </a:br>
                      <a:r>
                        <a:rPr lang="fr-FR" sz="1300" b="1" dirty="0">
                          <a:latin typeface="Calibri"/>
                          <a:ea typeface="Calibri"/>
                          <a:cs typeface="Arial"/>
                        </a:rPr>
                        <a:t>Accepter</a:t>
                      </a:r>
                      <a:endParaRPr lang="fr-FR" sz="1000" b="1" dirty="0">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r>
              <a:tr h="614250">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p>
                      <a:pPr>
                        <a:lnSpc>
                          <a:spcPct val="115000"/>
                        </a:lnSpc>
                        <a:spcAft>
                          <a:spcPts val="0"/>
                        </a:spcAft>
                      </a:pPr>
                      <a:r>
                        <a:rPr lang="fr-FR" sz="1000" b="1">
                          <a:latin typeface="Calibri"/>
                        </a:rPr>
                        <a:t/>
                      </a:r>
                      <a:br>
                        <a:rPr lang="fr-FR" sz="1000" b="1">
                          <a:latin typeface="Calibri"/>
                        </a:rPr>
                      </a:br>
                      <a:r>
                        <a:rPr lang="fr-FR" sz="1300" b="1">
                          <a:latin typeface="Calibri"/>
                          <a:ea typeface="Calibri"/>
                          <a:cs typeface="Arial"/>
                        </a:rPr>
                        <a:t>traitement</a:t>
                      </a:r>
                      <a:endParaRPr lang="fr-FR" sz="1000" b="1">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p>
                      <a:pPr>
                        <a:lnSpc>
                          <a:spcPct val="115000"/>
                        </a:lnSpc>
                        <a:spcAft>
                          <a:spcPts val="0"/>
                        </a:spcAft>
                      </a:pPr>
                      <a:r>
                        <a:rPr lang="fr-FR" sz="1300" b="1" dirty="0">
                          <a:latin typeface="Calibri"/>
                          <a:ea typeface="Calibri"/>
                          <a:cs typeface="Arial"/>
                        </a:rPr>
                        <a:t>Archivage </a:t>
                      </a:r>
                      <a:endParaRPr lang="fr-FR" sz="1000" b="1" dirty="0">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r>
              <a:tr h="608788">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a:solidFill>
                          <a:srgbClr val="000000"/>
                        </a:solidFill>
                        <a:latin typeface="Calibri"/>
                        <a:ea typeface="Calibri"/>
                        <a:cs typeface="Arial"/>
                      </a:endParaRPr>
                    </a:p>
                    <a:p>
                      <a:pPr>
                        <a:lnSpc>
                          <a:spcPct val="115000"/>
                        </a:lnSpc>
                        <a:spcAft>
                          <a:spcPts val="0"/>
                        </a:spcAft>
                      </a:pPr>
                      <a:r>
                        <a:rPr lang="fr-FR" sz="1300" b="1">
                          <a:latin typeface="Calibri"/>
                          <a:ea typeface="Calibri"/>
                          <a:cs typeface="Arial"/>
                        </a:rPr>
                        <a:t>registre</a:t>
                      </a:r>
                      <a:endParaRPr lang="fr-FR" sz="1000" b="1">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c>
                  <a:txBody>
                    <a:bodyPr/>
                    <a:lstStyle/>
                    <a:p>
                      <a:pPr marL="457200">
                        <a:lnSpc>
                          <a:spcPct val="115000"/>
                        </a:lnSpc>
                        <a:spcAft>
                          <a:spcPts val="0"/>
                        </a:spcAft>
                        <a:tabLst>
                          <a:tab pos="3400425" algn="l"/>
                        </a:tabLst>
                      </a:pPr>
                      <a:endParaRPr lang="fr-FR" sz="1300" b="1" dirty="0">
                        <a:solidFill>
                          <a:srgbClr val="000000"/>
                        </a:solidFill>
                        <a:latin typeface="Calibri"/>
                        <a:ea typeface="Calibri"/>
                        <a:cs typeface="Arial"/>
                      </a:endParaRPr>
                    </a:p>
                    <a:p>
                      <a:pPr>
                        <a:lnSpc>
                          <a:spcPct val="115000"/>
                        </a:lnSpc>
                        <a:spcAft>
                          <a:spcPts val="0"/>
                        </a:spcAft>
                      </a:pPr>
                      <a:r>
                        <a:rPr lang="fr-FR" sz="1300" b="1" dirty="0">
                          <a:latin typeface="Calibri"/>
                          <a:ea typeface="Calibri"/>
                          <a:cs typeface="Arial"/>
                        </a:rPr>
                        <a:t>validation</a:t>
                      </a:r>
                      <a:endParaRPr lang="fr-FR" sz="1000" b="1" dirty="0">
                        <a:latin typeface="Calibri"/>
                        <a:ea typeface="Calibri"/>
                        <a:cs typeface="Arial"/>
                      </a:endParaRPr>
                    </a:p>
                  </a:txBody>
                  <a:tcPr marL="62686" marR="6268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969696"/>
                    </a:solidFill>
                  </a:tcPr>
                </a:tc>
              </a:tr>
            </a:tbl>
          </a:graphicData>
        </a:graphic>
      </p:graphicFrame>
      <p:sp>
        <p:nvSpPr>
          <p:cNvPr id="4" name="ZoneTexte 3"/>
          <p:cNvSpPr txBox="1"/>
          <p:nvPr/>
        </p:nvSpPr>
        <p:spPr>
          <a:xfrm>
            <a:off x="500034" y="1928802"/>
            <a:ext cx="8072494" cy="4643470"/>
          </a:xfrm>
          <a:prstGeom prst="rect">
            <a:avLst/>
          </a:prstGeom>
          <a:noFill/>
        </p:spPr>
        <p:txBody>
          <a:bodyPr wrap="square" rtlCol="0">
            <a:spAutoFit/>
          </a:bodyPr>
          <a:lstStyle/>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a:p>
        </p:txBody>
      </p:sp>
      <p:sp>
        <p:nvSpPr>
          <p:cNvPr id="2069" name="AutoShape 21"/>
          <p:cNvSpPr>
            <a:spLocks noChangeArrowheads="1"/>
          </p:cNvSpPr>
          <p:nvPr/>
        </p:nvSpPr>
        <p:spPr bwMode="auto">
          <a:xfrm>
            <a:off x="2000232" y="4786322"/>
            <a:ext cx="561975" cy="285752"/>
          </a:xfrm>
          <a:prstGeom prst="flowChartDocumen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067" name="AutoShape 19"/>
          <p:cNvSpPr>
            <a:spLocks noChangeArrowheads="1"/>
          </p:cNvSpPr>
          <p:nvPr/>
        </p:nvSpPr>
        <p:spPr bwMode="auto">
          <a:xfrm>
            <a:off x="2000232" y="3929066"/>
            <a:ext cx="561975" cy="334962"/>
          </a:xfrm>
          <a:prstGeom prst="flowChartMultidocumen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053" name="AutoShape 5"/>
          <p:cNvSpPr>
            <a:spLocks noChangeArrowheads="1"/>
          </p:cNvSpPr>
          <p:nvPr/>
        </p:nvSpPr>
        <p:spPr bwMode="auto">
          <a:xfrm>
            <a:off x="1928794" y="6143644"/>
            <a:ext cx="571500" cy="300037"/>
          </a:xfrm>
          <a:prstGeom prst="flowChartPredefinedProcess">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060" name="Rectangle 12"/>
          <p:cNvSpPr>
            <a:spLocks noChangeArrowheads="1"/>
          </p:cNvSpPr>
          <p:nvPr/>
        </p:nvSpPr>
        <p:spPr bwMode="auto">
          <a:xfrm>
            <a:off x="1857356" y="5500702"/>
            <a:ext cx="657225" cy="3143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059" name="AutoShape 11"/>
          <p:cNvSpPr>
            <a:spLocks noChangeShapeType="1"/>
          </p:cNvSpPr>
          <p:nvPr/>
        </p:nvSpPr>
        <p:spPr bwMode="auto">
          <a:xfrm>
            <a:off x="1857356" y="5643578"/>
            <a:ext cx="657225"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65" name="AutoShape 17"/>
          <p:cNvSpPr>
            <a:spLocks noChangeArrowheads="1"/>
          </p:cNvSpPr>
          <p:nvPr/>
        </p:nvSpPr>
        <p:spPr bwMode="auto">
          <a:xfrm>
            <a:off x="1938323" y="3109912"/>
            <a:ext cx="561975" cy="247650"/>
          </a:xfrm>
          <a:prstGeom prst="flowChartDocumen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064" name="AutoShape 16"/>
          <p:cNvSpPr>
            <a:spLocks noChangeArrowheads="1"/>
          </p:cNvSpPr>
          <p:nvPr/>
        </p:nvSpPr>
        <p:spPr bwMode="auto">
          <a:xfrm>
            <a:off x="2143108" y="4929198"/>
            <a:ext cx="495300" cy="285752"/>
          </a:xfrm>
          <a:prstGeom prst="flowChartDocumen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068" name="AutoShape 20"/>
          <p:cNvSpPr>
            <a:spLocks noChangeShapeType="1"/>
          </p:cNvSpPr>
          <p:nvPr/>
        </p:nvSpPr>
        <p:spPr bwMode="auto">
          <a:xfrm>
            <a:off x="5000628" y="3214686"/>
            <a:ext cx="733425" cy="0"/>
          </a:xfrm>
          <a:prstGeom prst="straightConnector1">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fr-FR"/>
          </a:p>
        </p:txBody>
      </p:sp>
      <p:sp>
        <p:nvSpPr>
          <p:cNvPr id="2066" name="Oval 18"/>
          <p:cNvSpPr>
            <a:spLocks noChangeArrowheads="1"/>
          </p:cNvSpPr>
          <p:nvPr/>
        </p:nvSpPr>
        <p:spPr bwMode="auto">
          <a:xfrm>
            <a:off x="5000628" y="3786190"/>
            <a:ext cx="914400" cy="276225"/>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61" name="AutoShape 13"/>
          <p:cNvSpPr>
            <a:spLocks noChangeArrowheads="1"/>
          </p:cNvSpPr>
          <p:nvPr/>
        </p:nvSpPr>
        <p:spPr bwMode="auto">
          <a:xfrm>
            <a:off x="5314958" y="4714884"/>
            <a:ext cx="400050" cy="271463"/>
          </a:xfrm>
          <a:prstGeom prst="diamond">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2063" name="AutoShape 15"/>
          <p:cNvSpPr>
            <a:spLocks noChangeShapeType="1"/>
          </p:cNvSpPr>
          <p:nvPr/>
        </p:nvSpPr>
        <p:spPr bwMode="auto">
          <a:xfrm>
            <a:off x="5715008" y="4857760"/>
            <a:ext cx="26670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62" name="AutoShape 14"/>
          <p:cNvSpPr>
            <a:spLocks noChangeShapeType="1"/>
          </p:cNvSpPr>
          <p:nvPr/>
        </p:nvSpPr>
        <p:spPr bwMode="auto">
          <a:xfrm>
            <a:off x="5072066" y="4857760"/>
            <a:ext cx="26670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57" name="AutoShape 9"/>
          <p:cNvSpPr>
            <a:spLocks noChangeShapeType="1"/>
          </p:cNvSpPr>
          <p:nvPr/>
        </p:nvSpPr>
        <p:spPr bwMode="auto">
          <a:xfrm flipV="1">
            <a:off x="5429256" y="5572140"/>
            <a:ext cx="0" cy="15240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56" name="AutoShape 8"/>
          <p:cNvSpPr>
            <a:spLocks noChangeShapeType="1"/>
          </p:cNvSpPr>
          <p:nvPr/>
        </p:nvSpPr>
        <p:spPr bwMode="auto">
          <a:xfrm>
            <a:off x="5286380" y="5715016"/>
            <a:ext cx="304800" cy="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54" name="AutoShape 6"/>
          <p:cNvSpPr>
            <a:spLocks noChangeShapeType="1"/>
          </p:cNvSpPr>
          <p:nvPr/>
        </p:nvSpPr>
        <p:spPr bwMode="auto">
          <a:xfrm flipV="1">
            <a:off x="5214942" y="5715016"/>
            <a:ext cx="76200" cy="15240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55" name="AutoShape 7"/>
          <p:cNvSpPr>
            <a:spLocks noChangeShapeType="1"/>
          </p:cNvSpPr>
          <p:nvPr/>
        </p:nvSpPr>
        <p:spPr bwMode="auto">
          <a:xfrm flipV="1">
            <a:off x="5357818" y="5715016"/>
            <a:ext cx="66675" cy="15240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58" name="AutoShape 10"/>
          <p:cNvSpPr>
            <a:spLocks noChangeShapeType="1"/>
          </p:cNvSpPr>
          <p:nvPr/>
        </p:nvSpPr>
        <p:spPr bwMode="auto">
          <a:xfrm flipV="1">
            <a:off x="5500694" y="5715016"/>
            <a:ext cx="66675" cy="141288"/>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52" name="AutoShape 4"/>
          <p:cNvSpPr>
            <a:spLocks noChangeArrowheads="1"/>
          </p:cNvSpPr>
          <p:nvPr/>
        </p:nvSpPr>
        <p:spPr bwMode="auto">
          <a:xfrm>
            <a:off x="5357818" y="6119832"/>
            <a:ext cx="214314" cy="95250"/>
          </a:xfrm>
          <a:prstGeom prst="flowChartConnector">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endParaRPr lang="fr-FR"/>
          </a:p>
        </p:txBody>
      </p:sp>
      <p:sp>
        <p:nvSpPr>
          <p:cNvPr id="2049" name="AutoShape 1"/>
          <p:cNvSpPr>
            <a:spLocks noChangeArrowheads="1"/>
          </p:cNvSpPr>
          <p:nvPr/>
        </p:nvSpPr>
        <p:spPr bwMode="auto">
          <a:xfrm>
            <a:off x="5286380" y="6296046"/>
            <a:ext cx="357190" cy="133350"/>
          </a:xfrm>
          <a:prstGeom prst="flowChartConnector">
            <a:avLst/>
          </a:prstGeom>
          <a:ln>
            <a:headEnd/>
            <a:tailEnd/>
          </a:ln>
        </p:spPr>
        <p:style>
          <a:lnRef idx="2">
            <a:schemeClr val="dk1">
              <a:shade val="50000"/>
            </a:schemeClr>
          </a:lnRef>
          <a:fillRef idx="1">
            <a:schemeClr val="dk1"/>
          </a:fillRef>
          <a:effectRef idx="0">
            <a:schemeClr val="dk1"/>
          </a:effectRef>
          <a:fontRef idx="minor">
            <a:schemeClr val="lt1"/>
          </a:fontRef>
        </p:style>
        <p:txBody>
          <a:bodyPr vert="horz" wrap="square" lIns="91440" tIns="45720" rIns="91440" bIns="45720" numCol="1" anchor="t" anchorCtr="0" compatLnSpc="1">
            <a:prstTxWarp prst="textNoShape">
              <a:avLst/>
            </a:prstTxWarp>
          </a:bodyPr>
          <a:lstStyle/>
          <a:p>
            <a:endParaRPr lang="fr-FR"/>
          </a:p>
        </p:txBody>
      </p:sp>
      <p:sp>
        <p:nvSpPr>
          <p:cNvPr id="2050" name="AutoShape 2"/>
          <p:cNvSpPr>
            <a:spLocks noChangeShapeType="1"/>
          </p:cNvSpPr>
          <p:nvPr/>
        </p:nvSpPr>
        <p:spPr bwMode="auto">
          <a:xfrm flipV="1">
            <a:off x="5429256" y="6215082"/>
            <a:ext cx="0" cy="9525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51" name="AutoShape 3"/>
          <p:cNvSpPr>
            <a:spLocks noChangeShapeType="1"/>
          </p:cNvSpPr>
          <p:nvPr/>
        </p:nvSpPr>
        <p:spPr bwMode="auto">
          <a:xfrm flipV="1">
            <a:off x="5500694" y="6215082"/>
            <a:ext cx="0" cy="9525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Rectangle 26"/>
          <p:cNvSpPr/>
          <p:nvPr/>
        </p:nvSpPr>
        <p:spPr>
          <a:xfrm>
            <a:off x="571472" y="928670"/>
            <a:ext cx="8001056" cy="769441"/>
          </a:xfrm>
          <a:prstGeom prst="rect">
            <a:avLst/>
          </a:prstGeom>
          <a:noFill/>
        </p:spPr>
        <p:txBody>
          <a:bodyPr wrap="square" lIns="91440" tIns="45720" rIns="91440" bIns="45720">
            <a:spAutoFit/>
          </a:bodyPr>
          <a:lstStyle/>
          <a:p>
            <a:pPr algn="r"/>
            <a:r>
              <a:rPr lang="fr-FR" sz="4400" b="1" dirty="0" smtClean="0">
                <a:ln w="10541" cmpd="sng">
                  <a:solidFill>
                    <a:schemeClr val="accent1">
                      <a:shade val="88000"/>
                      <a:satMod val="110000"/>
                    </a:schemeClr>
                  </a:solidFill>
                  <a:prstDash val="solid"/>
                </a:ln>
                <a:solidFill>
                  <a:schemeClr val="accent1">
                    <a:lumMod val="75000"/>
                  </a:schemeClr>
                </a:solidFill>
              </a:rPr>
              <a:t>Liste des symboles utilisés :</a:t>
            </a:r>
            <a:endParaRPr lang="fr-FR" sz="4400" b="1" dirty="0">
              <a:ln w="10541" cmpd="sng">
                <a:solidFill>
                  <a:schemeClr val="accent1">
                    <a:shade val="88000"/>
                    <a:satMod val="110000"/>
                  </a:schemeClr>
                </a:solidFill>
                <a:prstDash val="solid"/>
              </a:ln>
              <a:solidFill>
                <a:schemeClr val="accent1">
                  <a:lumMod val="75000"/>
                </a:schemeClr>
              </a:solidFill>
            </a:endParaRPr>
          </a:p>
        </p:txBody>
      </p:sp>
      <p:sp>
        <p:nvSpPr>
          <p:cNvPr id="28" name="ZoneTexte 27"/>
          <p:cNvSpPr txBox="1"/>
          <p:nvPr/>
        </p:nvSpPr>
        <p:spPr>
          <a:xfrm>
            <a:off x="642910" y="2071678"/>
            <a:ext cx="7858180" cy="4801314"/>
          </a:xfrm>
          <a:prstGeom prst="rect">
            <a:avLst/>
          </a:prstGeom>
          <a:noFill/>
        </p:spPr>
        <p:txBody>
          <a:bodyPr wrap="square" rtlCol="0">
            <a:spAutoFit/>
          </a:bodyPr>
          <a:lstStyle/>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a:p>
        </p:txBody>
      </p:sp>
      <p:sp>
        <p:nvSpPr>
          <p:cNvPr id="29" name="ZoneTexte 28"/>
          <p:cNvSpPr txBox="1"/>
          <p:nvPr/>
        </p:nvSpPr>
        <p:spPr>
          <a:xfrm>
            <a:off x="714348" y="2214554"/>
            <a:ext cx="7929618" cy="4524315"/>
          </a:xfrm>
          <a:prstGeom prst="rect">
            <a:avLst/>
          </a:prstGeom>
          <a:noFill/>
        </p:spPr>
        <p:txBody>
          <a:bodyPr wrap="square" rtlCol="0">
            <a:spAutoFit/>
          </a:bodyPr>
          <a:lstStyle/>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7"/>
                                        </p:tgtEl>
                                        <p:attrNameLst>
                                          <p:attrName>style.visibility</p:attrName>
                                        </p:attrNameLst>
                                      </p:cBhvr>
                                      <p:to>
                                        <p:strVal val="visible"/>
                                      </p:to>
                                    </p:set>
                                    <p:animEffect transition="in" filter="checkerboard(across)">
                                      <p:cBhvr>
                                        <p:cTn id="7" dur="2000"/>
                                        <p:tgtEl>
                                          <p:spTgt spid="27"/>
                                        </p:tgtEl>
                                      </p:cBhvr>
                                    </p:animEffect>
                                  </p:childTnLst>
                                </p:cTn>
                              </p:par>
                            </p:childTnLst>
                          </p:cTn>
                        </p:par>
                        <p:par>
                          <p:cTn id="8" fill="hold">
                            <p:stCondLst>
                              <p:cond delay="2500"/>
                            </p:stCondLst>
                            <p:childTnLst>
                              <p:par>
                                <p:cTn id="9" presetID="4" presetClass="entr" presetSubtype="16" fill="hold" grpId="0" nodeType="afterEffect" nodePh="1">
                                  <p:stCondLst>
                                    <p:cond delay="0"/>
                                  </p:stCondLst>
                                  <p:endCondLst>
                                    <p:cond evt="begin" delay="0">
                                      <p:tn val="9"/>
                                    </p:cond>
                                  </p:endCondLst>
                                  <p:childTnLst>
                                    <p:set>
                                      <p:cBhvr>
                                        <p:cTn id="10" dur="1" fill="hold">
                                          <p:stCondLst>
                                            <p:cond delay="0"/>
                                          </p:stCondLst>
                                        </p:cTn>
                                        <p:tgtEl>
                                          <p:spTgt spid="4"/>
                                        </p:tgtEl>
                                        <p:attrNameLst>
                                          <p:attrName>style.visibility</p:attrName>
                                        </p:attrNameLst>
                                      </p:cBhvr>
                                      <p:to>
                                        <p:strVal val="visible"/>
                                      </p:to>
                                    </p:set>
                                    <p:animEffect transition="in" filter="box(in)">
                                      <p:cBhvr>
                                        <p:cTn id="11" dur="1000"/>
                                        <p:tgtEl>
                                          <p:spTgt spid="4"/>
                                        </p:tgtEl>
                                      </p:cBhvr>
                                    </p:animEffect>
                                  </p:childTnLst>
                                </p:cTn>
                              </p:par>
                            </p:childTnLst>
                          </p:cTn>
                        </p:par>
                        <p:par>
                          <p:cTn id="12" fill="hold">
                            <p:stCondLst>
                              <p:cond delay="3500"/>
                            </p:stCondLst>
                            <p:childTnLst>
                              <p:par>
                                <p:cTn id="13" presetID="5" presetClass="entr" presetSubtype="10" fill="hold" grpId="1" nodeType="after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1000"/>
                                        <p:tgtEl>
                                          <p:spTgt spid="4"/>
                                        </p:tgtEl>
                                      </p:cBhvr>
                                    </p:animEffect>
                                  </p:childTnLst>
                                </p:cTn>
                              </p:par>
                            </p:childTnLst>
                          </p:cTn>
                        </p:par>
                        <p:par>
                          <p:cTn id="16" fill="hold">
                            <p:stCondLst>
                              <p:cond delay="4500"/>
                            </p:stCondLst>
                            <p:childTnLst>
                              <p:par>
                                <p:cTn id="17" presetID="5" presetClass="entr" presetSubtype="1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heckerboard(across)">
                                      <p:cBhvr>
                                        <p:cTn id="19" dur="1000"/>
                                        <p:tgtEl>
                                          <p:spTgt spid="5"/>
                                        </p:tgtEl>
                                      </p:cBhvr>
                                    </p:animEffect>
                                  </p:childTnLst>
                                </p:cTn>
                              </p:par>
                              <p:par>
                                <p:cTn id="20" presetID="5" presetClass="entr" presetSubtype="10" fill="hold" grpId="0" nodeType="withEffect">
                                  <p:stCondLst>
                                    <p:cond delay="500"/>
                                  </p:stCondLst>
                                  <p:childTnLst>
                                    <p:set>
                                      <p:cBhvr>
                                        <p:cTn id="21" dur="1" fill="hold">
                                          <p:stCondLst>
                                            <p:cond delay="0"/>
                                          </p:stCondLst>
                                        </p:cTn>
                                        <p:tgtEl>
                                          <p:spTgt spid="2065"/>
                                        </p:tgtEl>
                                        <p:attrNameLst>
                                          <p:attrName>style.visibility</p:attrName>
                                        </p:attrNameLst>
                                      </p:cBhvr>
                                      <p:to>
                                        <p:strVal val="visible"/>
                                      </p:to>
                                    </p:set>
                                    <p:animEffect transition="in" filter="checkerboard(across)">
                                      <p:cBhvr>
                                        <p:cTn id="22" dur="2000"/>
                                        <p:tgtEl>
                                          <p:spTgt spid="2065"/>
                                        </p:tgtEl>
                                      </p:cBhvr>
                                    </p:animEffect>
                                  </p:childTnLst>
                                </p:cTn>
                              </p:par>
                              <p:par>
                                <p:cTn id="23" presetID="5" presetClass="entr" presetSubtype="10" fill="hold" grpId="0" nodeType="withEffect">
                                  <p:stCondLst>
                                    <p:cond delay="500"/>
                                  </p:stCondLst>
                                  <p:childTnLst>
                                    <p:set>
                                      <p:cBhvr>
                                        <p:cTn id="24" dur="1" fill="hold">
                                          <p:stCondLst>
                                            <p:cond delay="0"/>
                                          </p:stCondLst>
                                        </p:cTn>
                                        <p:tgtEl>
                                          <p:spTgt spid="2067"/>
                                        </p:tgtEl>
                                        <p:attrNameLst>
                                          <p:attrName>style.visibility</p:attrName>
                                        </p:attrNameLst>
                                      </p:cBhvr>
                                      <p:to>
                                        <p:strVal val="visible"/>
                                      </p:to>
                                    </p:set>
                                    <p:animEffect transition="in" filter="checkerboard(across)">
                                      <p:cBhvr>
                                        <p:cTn id="25" dur="2000"/>
                                        <p:tgtEl>
                                          <p:spTgt spid="2067"/>
                                        </p:tgtEl>
                                      </p:cBhvr>
                                    </p:animEffect>
                                  </p:childTnLst>
                                </p:cTn>
                              </p:par>
                              <p:par>
                                <p:cTn id="26" presetID="5" presetClass="entr" presetSubtype="10" fill="hold" grpId="0" nodeType="withEffect">
                                  <p:stCondLst>
                                    <p:cond delay="500"/>
                                  </p:stCondLst>
                                  <p:childTnLst>
                                    <p:set>
                                      <p:cBhvr>
                                        <p:cTn id="27" dur="1" fill="hold">
                                          <p:stCondLst>
                                            <p:cond delay="0"/>
                                          </p:stCondLst>
                                        </p:cTn>
                                        <p:tgtEl>
                                          <p:spTgt spid="2068"/>
                                        </p:tgtEl>
                                        <p:attrNameLst>
                                          <p:attrName>style.visibility</p:attrName>
                                        </p:attrNameLst>
                                      </p:cBhvr>
                                      <p:to>
                                        <p:strVal val="visible"/>
                                      </p:to>
                                    </p:set>
                                    <p:animEffect transition="in" filter="checkerboard(across)">
                                      <p:cBhvr>
                                        <p:cTn id="28" dur="2000"/>
                                        <p:tgtEl>
                                          <p:spTgt spid="2068"/>
                                        </p:tgtEl>
                                      </p:cBhvr>
                                    </p:animEffect>
                                  </p:childTnLst>
                                </p:cTn>
                              </p:par>
                              <p:par>
                                <p:cTn id="29" presetID="5" presetClass="entr" presetSubtype="10" fill="hold" grpId="0" nodeType="withEffect">
                                  <p:stCondLst>
                                    <p:cond delay="500"/>
                                  </p:stCondLst>
                                  <p:childTnLst>
                                    <p:set>
                                      <p:cBhvr>
                                        <p:cTn id="30" dur="1" fill="hold">
                                          <p:stCondLst>
                                            <p:cond delay="0"/>
                                          </p:stCondLst>
                                        </p:cTn>
                                        <p:tgtEl>
                                          <p:spTgt spid="2066"/>
                                        </p:tgtEl>
                                        <p:attrNameLst>
                                          <p:attrName>style.visibility</p:attrName>
                                        </p:attrNameLst>
                                      </p:cBhvr>
                                      <p:to>
                                        <p:strVal val="visible"/>
                                      </p:to>
                                    </p:set>
                                    <p:animEffect transition="in" filter="checkerboard(across)">
                                      <p:cBhvr>
                                        <p:cTn id="31" dur="2000"/>
                                        <p:tgtEl>
                                          <p:spTgt spid="2066"/>
                                        </p:tgtEl>
                                      </p:cBhvr>
                                    </p:animEffect>
                                  </p:childTnLst>
                                </p:cTn>
                              </p:par>
                              <p:par>
                                <p:cTn id="32" presetID="5" presetClass="entr" presetSubtype="10" fill="hold" grpId="0" nodeType="withEffect">
                                  <p:stCondLst>
                                    <p:cond delay="500"/>
                                  </p:stCondLst>
                                  <p:childTnLst>
                                    <p:set>
                                      <p:cBhvr>
                                        <p:cTn id="33" dur="1" fill="hold">
                                          <p:stCondLst>
                                            <p:cond delay="0"/>
                                          </p:stCondLst>
                                        </p:cTn>
                                        <p:tgtEl>
                                          <p:spTgt spid="2061"/>
                                        </p:tgtEl>
                                        <p:attrNameLst>
                                          <p:attrName>style.visibility</p:attrName>
                                        </p:attrNameLst>
                                      </p:cBhvr>
                                      <p:to>
                                        <p:strVal val="visible"/>
                                      </p:to>
                                    </p:set>
                                    <p:animEffect transition="in" filter="checkerboard(across)">
                                      <p:cBhvr>
                                        <p:cTn id="34" dur="2000"/>
                                        <p:tgtEl>
                                          <p:spTgt spid="2061"/>
                                        </p:tgtEl>
                                      </p:cBhvr>
                                    </p:animEffect>
                                  </p:childTnLst>
                                </p:cTn>
                              </p:par>
                              <p:par>
                                <p:cTn id="35" presetID="5" presetClass="entr" presetSubtype="10" fill="hold" grpId="0" nodeType="withEffect">
                                  <p:stCondLst>
                                    <p:cond delay="500"/>
                                  </p:stCondLst>
                                  <p:childTnLst>
                                    <p:set>
                                      <p:cBhvr>
                                        <p:cTn id="36" dur="1" fill="hold">
                                          <p:stCondLst>
                                            <p:cond delay="0"/>
                                          </p:stCondLst>
                                        </p:cTn>
                                        <p:tgtEl>
                                          <p:spTgt spid="2063"/>
                                        </p:tgtEl>
                                        <p:attrNameLst>
                                          <p:attrName>style.visibility</p:attrName>
                                        </p:attrNameLst>
                                      </p:cBhvr>
                                      <p:to>
                                        <p:strVal val="visible"/>
                                      </p:to>
                                    </p:set>
                                    <p:animEffect transition="in" filter="checkerboard(across)">
                                      <p:cBhvr>
                                        <p:cTn id="37" dur="2000"/>
                                        <p:tgtEl>
                                          <p:spTgt spid="2063"/>
                                        </p:tgtEl>
                                      </p:cBhvr>
                                    </p:animEffect>
                                  </p:childTnLst>
                                </p:cTn>
                              </p:par>
                              <p:par>
                                <p:cTn id="38" presetID="5" presetClass="entr" presetSubtype="10" fill="hold" grpId="0" nodeType="withEffect">
                                  <p:stCondLst>
                                    <p:cond delay="500"/>
                                  </p:stCondLst>
                                  <p:childTnLst>
                                    <p:set>
                                      <p:cBhvr>
                                        <p:cTn id="39" dur="1" fill="hold">
                                          <p:stCondLst>
                                            <p:cond delay="0"/>
                                          </p:stCondLst>
                                        </p:cTn>
                                        <p:tgtEl>
                                          <p:spTgt spid="2062"/>
                                        </p:tgtEl>
                                        <p:attrNameLst>
                                          <p:attrName>style.visibility</p:attrName>
                                        </p:attrNameLst>
                                      </p:cBhvr>
                                      <p:to>
                                        <p:strVal val="visible"/>
                                      </p:to>
                                    </p:set>
                                    <p:animEffect transition="in" filter="checkerboard(across)">
                                      <p:cBhvr>
                                        <p:cTn id="40" dur="2000"/>
                                        <p:tgtEl>
                                          <p:spTgt spid="2062"/>
                                        </p:tgtEl>
                                      </p:cBhvr>
                                    </p:animEffect>
                                  </p:childTnLst>
                                </p:cTn>
                              </p:par>
                              <p:par>
                                <p:cTn id="41" presetID="5" presetClass="entr" presetSubtype="10" fill="hold" grpId="0" nodeType="withEffect">
                                  <p:stCondLst>
                                    <p:cond delay="500"/>
                                  </p:stCondLst>
                                  <p:childTnLst>
                                    <p:set>
                                      <p:cBhvr>
                                        <p:cTn id="42" dur="1" fill="hold">
                                          <p:stCondLst>
                                            <p:cond delay="0"/>
                                          </p:stCondLst>
                                        </p:cTn>
                                        <p:tgtEl>
                                          <p:spTgt spid="2064"/>
                                        </p:tgtEl>
                                        <p:attrNameLst>
                                          <p:attrName>style.visibility</p:attrName>
                                        </p:attrNameLst>
                                      </p:cBhvr>
                                      <p:to>
                                        <p:strVal val="visible"/>
                                      </p:to>
                                    </p:set>
                                    <p:animEffect transition="in" filter="checkerboard(across)">
                                      <p:cBhvr>
                                        <p:cTn id="43" dur="2000"/>
                                        <p:tgtEl>
                                          <p:spTgt spid="2064"/>
                                        </p:tgtEl>
                                      </p:cBhvr>
                                    </p:animEffect>
                                  </p:childTnLst>
                                </p:cTn>
                              </p:par>
                              <p:par>
                                <p:cTn id="44" presetID="5" presetClass="entr" presetSubtype="10" fill="hold" grpId="0" nodeType="withEffect">
                                  <p:stCondLst>
                                    <p:cond delay="500"/>
                                  </p:stCondLst>
                                  <p:childTnLst>
                                    <p:set>
                                      <p:cBhvr>
                                        <p:cTn id="45" dur="1" fill="hold">
                                          <p:stCondLst>
                                            <p:cond delay="0"/>
                                          </p:stCondLst>
                                        </p:cTn>
                                        <p:tgtEl>
                                          <p:spTgt spid="2069"/>
                                        </p:tgtEl>
                                        <p:attrNameLst>
                                          <p:attrName>style.visibility</p:attrName>
                                        </p:attrNameLst>
                                      </p:cBhvr>
                                      <p:to>
                                        <p:strVal val="visible"/>
                                      </p:to>
                                    </p:set>
                                    <p:animEffect transition="in" filter="checkerboard(across)">
                                      <p:cBhvr>
                                        <p:cTn id="46" dur="2000"/>
                                        <p:tgtEl>
                                          <p:spTgt spid="2069"/>
                                        </p:tgtEl>
                                      </p:cBhvr>
                                    </p:animEffect>
                                  </p:childTnLst>
                                </p:cTn>
                              </p:par>
                              <p:par>
                                <p:cTn id="47" presetID="5" presetClass="entr" presetSubtype="10" fill="hold" grpId="0" nodeType="withEffect">
                                  <p:stCondLst>
                                    <p:cond delay="500"/>
                                  </p:stCondLst>
                                  <p:childTnLst>
                                    <p:set>
                                      <p:cBhvr>
                                        <p:cTn id="48" dur="1" fill="hold">
                                          <p:stCondLst>
                                            <p:cond delay="0"/>
                                          </p:stCondLst>
                                        </p:cTn>
                                        <p:tgtEl>
                                          <p:spTgt spid="2060"/>
                                        </p:tgtEl>
                                        <p:attrNameLst>
                                          <p:attrName>style.visibility</p:attrName>
                                        </p:attrNameLst>
                                      </p:cBhvr>
                                      <p:to>
                                        <p:strVal val="visible"/>
                                      </p:to>
                                    </p:set>
                                    <p:animEffect transition="in" filter="checkerboard(across)">
                                      <p:cBhvr>
                                        <p:cTn id="49" dur="2000"/>
                                        <p:tgtEl>
                                          <p:spTgt spid="2060"/>
                                        </p:tgtEl>
                                      </p:cBhvr>
                                    </p:animEffect>
                                  </p:childTnLst>
                                </p:cTn>
                              </p:par>
                              <p:par>
                                <p:cTn id="50" presetID="5" presetClass="entr" presetSubtype="10" fill="hold" grpId="0" nodeType="withEffect">
                                  <p:stCondLst>
                                    <p:cond delay="500"/>
                                  </p:stCondLst>
                                  <p:childTnLst>
                                    <p:set>
                                      <p:cBhvr>
                                        <p:cTn id="51" dur="1" fill="hold">
                                          <p:stCondLst>
                                            <p:cond delay="0"/>
                                          </p:stCondLst>
                                        </p:cTn>
                                        <p:tgtEl>
                                          <p:spTgt spid="2059"/>
                                        </p:tgtEl>
                                        <p:attrNameLst>
                                          <p:attrName>style.visibility</p:attrName>
                                        </p:attrNameLst>
                                      </p:cBhvr>
                                      <p:to>
                                        <p:strVal val="visible"/>
                                      </p:to>
                                    </p:set>
                                    <p:animEffect transition="in" filter="checkerboard(across)">
                                      <p:cBhvr>
                                        <p:cTn id="52" dur="2000"/>
                                        <p:tgtEl>
                                          <p:spTgt spid="2059"/>
                                        </p:tgtEl>
                                      </p:cBhvr>
                                    </p:animEffect>
                                  </p:childTnLst>
                                </p:cTn>
                              </p:par>
                              <p:par>
                                <p:cTn id="53" presetID="5" presetClass="entr" presetSubtype="10" fill="hold" grpId="0" nodeType="withEffect">
                                  <p:stCondLst>
                                    <p:cond delay="500"/>
                                  </p:stCondLst>
                                  <p:childTnLst>
                                    <p:set>
                                      <p:cBhvr>
                                        <p:cTn id="54" dur="1" fill="hold">
                                          <p:stCondLst>
                                            <p:cond delay="0"/>
                                          </p:stCondLst>
                                        </p:cTn>
                                        <p:tgtEl>
                                          <p:spTgt spid="2053"/>
                                        </p:tgtEl>
                                        <p:attrNameLst>
                                          <p:attrName>style.visibility</p:attrName>
                                        </p:attrNameLst>
                                      </p:cBhvr>
                                      <p:to>
                                        <p:strVal val="visible"/>
                                      </p:to>
                                    </p:set>
                                    <p:animEffect transition="in" filter="checkerboard(across)">
                                      <p:cBhvr>
                                        <p:cTn id="55" dur="2000"/>
                                        <p:tgtEl>
                                          <p:spTgt spid="2053"/>
                                        </p:tgtEl>
                                      </p:cBhvr>
                                    </p:animEffect>
                                  </p:childTnLst>
                                </p:cTn>
                              </p:par>
                              <p:par>
                                <p:cTn id="56" presetID="5" presetClass="entr" presetSubtype="10" fill="hold" grpId="0" nodeType="withEffect">
                                  <p:stCondLst>
                                    <p:cond delay="500"/>
                                  </p:stCondLst>
                                  <p:childTnLst>
                                    <p:set>
                                      <p:cBhvr>
                                        <p:cTn id="57" dur="1" fill="hold">
                                          <p:stCondLst>
                                            <p:cond delay="0"/>
                                          </p:stCondLst>
                                        </p:cTn>
                                        <p:tgtEl>
                                          <p:spTgt spid="2057"/>
                                        </p:tgtEl>
                                        <p:attrNameLst>
                                          <p:attrName>style.visibility</p:attrName>
                                        </p:attrNameLst>
                                      </p:cBhvr>
                                      <p:to>
                                        <p:strVal val="visible"/>
                                      </p:to>
                                    </p:set>
                                    <p:animEffect transition="in" filter="checkerboard(across)">
                                      <p:cBhvr>
                                        <p:cTn id="58" dur="2000"/>
                                        <p:tgtEl>
                                          <p:spTgt spid="2057"/>
                                        </p:tgtEl>
                                      </p:cBhvr>
                                    </p:animEffect>
                                  </p:childTnLst>
                                </p:cTn>
                              </p:par>
                              <p:par>
                                <p:cTn id="59" presetID="5" presetClass="entr" presetSubtype="10" fill="hold" grpId="0" nodeType="withEffect">
                                  <p:stCondLst>
                                    <p:cond delay="500"/>
                                  </p:stCondLst>
                                  <p:childTnLst>
                                    <p:set>
                                      <p:cBhvr>
                                        <p:cTn id="60" dur="1" fill="hold">
                                          <p:stCondLst>
                                            <p:cond delay="0"/>
                                          </p:stCondLst>
                                        </p:cTn>
                                        <p:tgtEl>
                                          <p:spTgt spid="2058"/>
                                        </p:tgtEl>
                                        <p:attrNameLst>
                                          <p:attrName>style.visibility</p:attrName>
                                        </p:attrNameLst>
                                      </p:cBhvr>
                                      <p:to>
                                        <p:strVal val="visible"/>
                                      </p:to>
                                    </p:set>
                                    <p:animEffect transition="in" filter="checkerboard(across)">
                                      <p:cBhvr>
                                        <p:cTn id="61" dur="2000"/>
                                        <p:tgtEl>
                                          <p:spTgt spid="2058"/>
                                        </p:tgtEl>
                                      </p:cBhvr>
                                    </p:animEffect>
                                  </p:childTnLst>
                                </p:cTn>
                              </p:par>
                              <p:par>
                                <p:cTn id="62" presetID="5" presetClass="entr" presetSubtype="10" fill="hold" grpId="0" nodeType="withEffect">
                                  <p:stCondLst>
                                    <p:cond delay="500"/>
                                  </p:stCondLst>
                                  <p:childTnLst>
                                    <p:set>
                                      <p:cBhvr>
                                        <p:cTn id="63" dur="1" fill="hold">
                                          <p:stCondLst>
                                            <p:cond delay="0"/>
                                          </p:stCondLst>
                                        </p:cTn>
                                        <p:tgtEl>
                                          <p:spTgt spid="2055"/>
                                        </p:tgtEl>
                                        <p:attrNameLst>
                                          <p:attrName>style.visibility</p:attrName>
                                        </p:attrNameLst>
                                      </p:cBhvr>
                                      <p:to>
                                        <p:strVal val="visible"/>
                                      </p:to>
                                    </p:set>
                                    <p:animEffect transition="in" filter="checkerboard(across)">
                                      <p:cBhvr>
                                        <p:cTn id="64" dur="2000"/>
                                        <p:tgtEl>
                                          <p:spTgt spid="2055"/>
                                        </p:tgtEl>
                                      </p:cBhvr>
                                    </p:animEffect>
                                  </p:childTnLst>
                                </p:cTn>
                              </p:par>
                              <p:par>
                                <p:cTn id="65" presetID="5" presetClass="entr" presetSubtype="10" fill="hold" grpId="0" nodeType="withEffect">
                                  <p:stCondLst>
                                    <p:cond delay="500"/>
                                  </p:stCondLst>
                                  <p:childTnLst>
                                    <p:set>
                                      <p:cBhvr>
                                        <p:cTn id="66" dur="1" fill="hold">
                                          <p:stCondLst>
                                            <p:cond delay="0"/>
                                          </p:stCondLst>
                                        </p:cTn>
                                        <p:tgtEl>
                                          <p:spTgt spid="2054"/>
                                        </p:tgtEl>
                                        <p:attrNameLst>
                                          <p:attrName>style.visibility</p:attrName>
                                        </p:attrNameLst>
                                      </p:cBhvr>
                                      <p:to>
                                        <p:strVal val="visible"/>
                                      </p:to>
                                    </p:set>
                                    <p:animEffect transition="in" filter="checkerboard(across)">
                                      <p:cBhvr>
                                        <p:cTn id="67" dur="2000"/>
                                        <p:tgtEl>
                                          <p:spTgt spid="2054"/>
                                        </p:tgtEl>
                                      </p:cBhvr>
                                    </p:animEffect>
                                  </p:childTnLst>
                                </p:cTn>
                              </p:par>
                              <p:par>
                                <p:cTn id="68" presetID="5" presetClass="entr" presetSubtype="10" fill="hold" grpId="1" nodeType="withEffect">
                                  <p:stCondLst>
                                    <p:cond delay="500"/>
                                  </p:stCondLst>
                                  <p:childTnLst>
                                    <p:set>
                                      <p:cBhvr>
                                        <p:cTn id="69" dur="1" fill="hold">
                                          <p:stCondLst>
                                            <p:cond delay="0"/>
                                          </p:stCondLst>
                                        </p:cTn>
                                        <p:tgtEl>
                                          <p:spTgt spid="2056"/>
                                        </p:tgtEl>
                                        <p:attrNameLst>
                                          <p:attrName>style.visibility</p:attrName>
                                        </p:attrNameLst>
                                      </p:cBhvr>
                                      <p:to>
                                        <p:strVal val="visible"/>
                                      </p:to>
                                    </p:set>
                                    <p:animEffect transition="in" filter="checkerboard(across)">
                                      <p:cBhvr>
                                        <p:cTn id="70" dur="2000"/>
                                        <p:tgtEl>
                                          <p:spTgt spid="2056"/>
                                        </p:tgtEl>
                                      </p:cBhvr>
                                    </p:animEffect>
                                  </p:childTnLst>
                                </p:cTn>
                              </p:par>
                              <p:par>
                                <p:cTn id="71" presetID="5" presetClass="entr" presetSubtype="10" fill="hold" grpId="0" nodeType="withEffect">
                                  <p:stCondLst>
                                    <p:cond delay="500"/>
                                  </p:stCondLst>
                                  <p:childTnLst>
                                    <p:set>
                                      <p:cBhvr>
                                        <p:cTn id="72" dur="1" fill="hold">
                                          <p:stCondLst>
                                            <p:cond delay="0"/>
                                          </p:stCondLst>
                                        </p:cTn>
                                        <p:tgtEl>
                                          <p:spTgt spid="2052"/>
                                        </p:tgtEl>
                                        <p:attrNameLst>
                                          <p:attrName>style.visibility</p:attrName>
                                        </p:attrNameLst>
                                      </p:cBhvr>
                                      <p:to>
                                        <p:strVal val="visible"/>
                                      </p:to>
                                    </p:set>
                                    <p:animEffect transition="in" filter="checkerboard(across)">
                                      <p:cBhvr>
                                        <p:cTn id="73" dur="2000"/>
                                        <p:tgtEl>
                                          <p:spTgt spid="2052"/>
                                        </p:tgtEl>
                                      </p:cBhvr>
                                    </p:animEffect>
                                  </p:childTnLst>
                                </p:cTn>
                              </p:par>
                              <p:par>
                                <p:cTn id="74" presetID="5" presetClass="entr" presetSubtype="10" fill="hold" grpId="0" nodeType="withEffect">
                                  <p:stCondLst>
                                    <p:cond delay="500"/>
                                  </p:stCondLst>
                                  <p:childTnLst>
                                    <p:set>
                                      <p:cBhvr>
                                        <p:cTn id="75" dur="1" fill="hold">
                                          <p:stCondLst>
                                            <p:cond delay="0"/>
                                          </p:stCondLst>
                                        </p:cTn>
                                        <p:tgtEl>
                                          <p:spTgt spid="2049"/>
                                        </p:tgtEl>
                                        <p:attrNameLst>
                                          <p:attrName>style.visibility</p:attrName>
                                        </p:attrNameLst>
                                      </p:cBhvr>
                                      <p:to>
                                        <p:strVal val="visible"/>
                                      </p:to>
                                    </p:set>
                                    <p:animEffect transition="in" filter="checkerboard(across)">
                                      <p:cBhvr>
                                        <p:cTn id="76" dur="2000"/>
                                        <p:tgtEl>
                                          <p:spTgt spid="2049"/>
                                        </p:tgtEl>
                                      </p:cBhvr>
                                    </p:animEffect>
                                  </p:childTnLst>
                                </p:cTn>
                              </p:par>
                              <p:par>
                                <p:cTn id="77" presetID="5" presetClass="entr" presetSubtype="10" fill="hold" grpId="0" nodeType="withEffect">
                                  <p:stCondLst>
                                    <p:cond delay="500"/>
                                  </p:stCondLst>
                                  <p:childTnLst>
                                    <p:set>
                                      <p:cBhvr>
                                        <p:cTn id="78" dur="1" fill="hold">
                                          <p:stCondLst>
                                            <p:cond delay="0"/>
                                          </p:stCondLst>
                                        </p:cTn>
                                        <p:tgtEl>
                                          <p:spTgt spid="2051"/>
                                        </p:tgtEl>
                                        <p:attrNameLst>
                                          <p:attrName>style.visibility</p:attrName>
                                        </p:attrNameLst>
                                      </p:cBhvr>
                                      <p:to>
                                        <p:strVal val="visible"/>
                                      </p:to>
                                    </p:set>
                                    <p:animEffect transition="in" filter="checkerboard(across)">
                                      <p:cBhvr>
                                        <p:cTn id="79" dur="2000"/>
                                        <p:tgtEl>
                                          <p:spTgt spid="2051"/>
                                        </p:tgtEl>
                                      </p:cBhvr>
                                    </p:animEffect>
                                  </p:childTnLst>
                                </p:cTn>
                              </p:par>
                              <p:par>
                                <p:cTn id="80" presetID="5" presetClass="entr" presetSubtype="10" fill="hold" grpId="0" nodeType="withEffect">
                                  <p:stCondLst>
                                    <p:cond delay="500"/>
                                  </p:stCondLst>
                                  <p:childTnLst>
                                    <p:set>
                                      <p:cBhvr>
                                        <p:cTn id="81" dur="1" fill="hold">
                                          <p:stCondLst>
                                            <p:cond delay="0"/>
                                          </p:stCondLst>
                                        </p:cTn>
                                        <p:tgtEl>
                                          <p:spTgt spid="2050"/>
                                        </p:tgtEl>
                                        <p:attrNameLst>
                                          <p:attrName>style.visibility</p:attrName>
                                        </p:attrNameLst>
                                      </p:cBhvr>
                                      <p:to>
                                        <p:strVal val="visible"/>
                                      </p:to>
                                    </p:set>
                                    <p:animEffect transition="in" filter="checkerboard(across)">
                                      <p:cBhvr>
                                        <p:cTn id="82"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2069" grpId="0" animBg="1"/>
      <p:bldP spid="2067" grpId="0" animBg="1"/>
      <p:bldP spid="2053" grpId="0" animBg="1"/>
      <p:bldP spid="2060" grpId="0" animBg="1"/>
      <p:bldP spid="2059" grpId="0" animBg="1"/>
      <p:bldP spid="2065" grpId="0" animBg="1"/>
      <p:bldP spid="2064" grpId="0" animBg="1"/>
      <p:bldP spid="2068" grpId="0" animBg="1"/>
      <p:bldP spid="2066" grpId="0" animBg="1"/>
      <p:bldP spid="2061" grpId="0" animBg="1"/>
      <p:bldP spid="2063" grpId="0" animBg="1"/>
      <p:bldP spid="2062" grpId="0" animBg="1"/>
      <p:bldP spid="2057" grpId="0" animBg="1"/>
      <p:bldP spid="2056" grpId="1" animBg="1"/>
      <p:bldP spid="2054" grpId="0" animBg="1"/>
      <p:bldP spid="2055" grpId="0" animBg="1"/>
      <p:bldP spid="2058" grpId="0" animBg="1"/>
      <p:bldP spid="2052" grpId="0" animBg="1"/>
      <p:bldP spid="2049" grpId="0" animBg="1"/>
      <p:bldP spid="2050" grpId="0" animBg="1"/>
      <p:bldP spid="2051" grpId="0" animBg="1"/>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142852"/>
            <a:ext cx="8001056" cy="1571636"/>
          </a:xfrm>
        </p:spPr>
        <p:txBody>
          <a:bodyPr>
            <a:normAutofit fontScale="90000"/>
          </a:bodyPr>
          <a:lstStyle/>
          <a:p>
            <a:pPr lvl="0" algn="l"/>
            <a:r>
              <a:rPr lang="fr-FR" sz="4000" dirty="0" smtClean="0">
                <a:solidFill>
                  <a:schemeClr val="accent1">
                    <a:lumMod val="75000"/>
                  </a:schemeClr>
                </a:solidFill>
                <a:effectLst/>
              </a:rPr>
              <a:t/>
            </a:r>
            <a:br>
              <a:rPr lang="fr-FR" sz="4000" dirty="0" smtClean="0">
                <a:solidFill>
                  <a:schemeClr val="accent1">
                    <a:lumMod val="75000"/>
                  </a:schemeClr>
                </a:solidFill>
                <a:effectLst/>
              </a:rPr>
            </a:br>
            <a:r>
              <a:rPr lang="fr-FR" sz="4000" dirty="0" smtClean="0">
                <a:solidFill>
                  <a:schemeClr val="accent1">
                    <a:lumMod val="75000"/>
                  </a:schemeClr>
                </a:solidFill>
                <a:effectLst/>
              </a:rPr>
              <a:t/>
            </a:r>
            <a:br>
              <a:rPr lang="fr-FR" sz="4000" dirty="0" smtClean="0">
                <a:solidFill>
                  <a:schemeClr val="accent1">
                    <a:lumMod val="75000"/>
                  </a:schemeClr>
                </a:solidFill>
                <a:effectLst/>
              </a:rPr>
            </a:br>
            <a:r>
              <a:rPr lang="fr-FR" sz="4000" dirty="0" smtClean="0">
                <a:solidFill>
                  <a:schemeClr val="accent1">
                    <a:lumMod val="75000"/>
                  </a:schemeClr>
                </a:solidFill>
                <a:effectLst/>
              </a:rPr>
              <a:t/>
            </a:r>
            <a:br>
              <a:rPr lang="fr-FR" sz="4000" dirty="0" smtClean="0">
                <a:solidFill>
                  <a:schemeClr val="accent1">
                    <a:lumMod val="75000"/>
                  </a:schemeClr>
                </a:solidFill>
                <a:effectLst/>
              </a:rPr>
            </a:br>
            <a:r>
              <a:rPr lang="fr-FR" sz="4000" dirty="0" smtClean="0">
                <a:solidFill>
                  <a:schemeClr val="accent1">
                    <a:lumMod val="75000"/>
                  </a:schemeClr>
                </a:solidFill>
                <a:effectLst/>
              </a:rPr>
              <a:t/>
            </a:r>
            <a:br>
              <a:rPr lang="fr-FR" sz="4000" dirty="0" smtClean="0">
                <a:solidFill>
                  <a:schemeClr val="accent1">
                    <a:lumMod val="75000"/>
                  </a:schemeClr>
                </a:solidFill>
                <a:effectLst/>
              </a:rPr>
            </a:br>
            <a:r>
              <a:rPr lang="fr-FR" sz="4000" dirty="0" smtClean="0">
                <a:solidFill>
                  <a:schemeClr val="accent1">
                    <a:lumMod val="75000"/>
                  </a:schemeClr>
                </a:solidFill>
                <a:effectLst/>
              </a:rPr>
              <a:t/>
            </a:r>
            <a:br>
              <a:rPr lang="fr-FR" sz="4000" dirty="0" smtClean="0">
                <a:solidFill>
                  <a:schemeClr val="accent1">
                    <a:lumMod val="75000"/>
                  </a:schemeClr>
                </a:solidFill>
                <a:effectLst/>
              </a:rPr>
            </a:br>
            <a:r>
              <a:rPr lang="fr-FR" sz="4000" dirty="0" smtClean="0">
                <a:solidFill>
                  <a:schemeClr val="accent1">
                    <a:lumMod val="75000"/>
                  </a:schemeClr>
                </a:solidFill>
                <a:effectLst/>
              </a:rPr>
              <a:t>E</a:t>
            </a:r>
            <a:r>
              <a:rPr lang="fr-FR" sz="3200" dirty="0" smtClean="0">
                <a:solidFill>
                  <a:schemeClr val="accent1">
                    <a:lumMod val="75000"/>
                  </a:schemeClr>
                </a:solidFill>
                <a:effectLst/>
              </a:rPr>
              <a:t>tude des procédures de travail : </a:t>
            </a:r>
            <a:br>
              <a:rPr lang="fr-FR" sz="3200" dirty="0" smtClean="0">
                <a:solidFill>
                  <a:schemeClr val="accent1">
                    <a:lumMod val="75000"/>
                  </a:schemeClr>
                </a:solidFill>
                <a:effectLst/>
              </a:rPr>
            </a:br>
            <a:r>
              <a:rPr lang="fr-FR" sz="3100" dirty="0" smtClean="0">
                <a:solidFill>
                  <a:srgbClr val="FF0000"/>
                </a:solidFill>
                <a:effectLst/>
              </a:rPr>
              <a:t>1- Définition : </a:t>
            </a:r>
            <a:r>
              <a:rPr lang="fr-FR" dirty="0" smtClean="0"/>
              <a:t/>
            </a:r>
            <a:br>
              <a:rPr lang="fr-FR" dirty="0" smtClean="0"/>
            </a:br>
            <a:endParaRPr lang="fr-FR" dirty="0"/>
          </a:p>
        </p:txBody>
      </p:sp>
      <p:sp>
        <p:nvSpPr>
          <p:cNvPr id="3" name="Sous-titre 2"/>
          <p:cNvSpPr>
            <a:spLocks noGrp="1"/>
          </p:cNvSpPr>
          <p:nvPr>
            <p:ph type="subTitle" idx="1"/>
          </p:nvPr>
        </p:nvSpPr>
        <p:spPr>
          <a:xfrm>
            <a:off x="285720" y="928670"/>
            <a:ext cx="8501122" cy="5929330"/>
          </a:xfrm>
        </p:spPr>
        <p:txBody>
          <a:bodyPr>
            <a:normAutofit fontScale="40000" lnSpcReduction="20000"/>
          </a:bodyPr>
          <a:lstStyle/>
          <a:p>
            <a:pPr algn="l"/>
            <a:r>
              <a:rPr lang="fr-FR" sz="5600" b="1" dirty="0" smtClean="0"/>
              <a:t>La procédure est l’organe monteur d’un système d’information, elle peut être définie comme était un enchainement dans le temps d’un ensemble des opérations effectuées </a:t>
            </a:r>
            <a:r>
              <a:rPr lang="fr-FR" sz="5600" b="1" dirty="0" smtClean="0"/>
              <a:t>par </a:t>
            </a:r>
            <a:r>
              <a:rPr lang="fr-FR" sz="5600" b="1" dirty="0" smtClean="0"/>
              <a:t>un ou plusieurs postes de travail, entre eux ou avec l’environnement externe.  </a:t>
            </a:r>
          </a:p>
          <a:p>
            <a:pPr algn="l"/>
            <a:r>
              <a:rPr lang="fr-FR" sz="7200" b="1" dirty="0" smtClean="0"/>
              <a:t> </a:t>
            </a:r>
            <a:r>
              <a:rPr lang="fr-FR" sz="8000" b="1" dirty="0" smtClean="0">
                <a:solidFill>
                  <a:srgbClr val="FF0000"/>
                </a:solidFill>
              </a:rPr>
              <a:t>2- Objectif : </a:t>
            </a:r>
            <a:endParaRPr lang="fr-FR" sz="9600" b="1" dirty="0" smtClean="0">
              <a:solidFill>
                <a:srgbClr val="FF0000"/>
              </a:solidFill>
            </a:endParaRPr>
          </a:p>
          <a:p>
            <a:pPr algn="l"/>
            <a:r>
              <a:rPr lang="fr-FR" sz="5600" b="1" dirty="0" smtClean="0"/>
              <a:t>Les objectifs attendus de cette étude se résument dan : </a:t>
            </a:r>
          </a:p>
          <a:p>
            <a:pPr algn="l"/>
            <a:r>
              <a:rPr lang="fr-FR" sz="5600" b="1" dirty="0" smtClean="0"/>
              <a:t>- la connaissance des traitements effectués par chaque poste</a:t>
            </a:r>
          </a:p>
          <a:p>
            <a:pPr algn="l"/>
            <a:r>
              <a:rPr lang="fr-FR" sz="5600" b="1" dirty="0" smtClean="0"/>
              <a:t>- Le remise du circuit d’information dans le domaine étudié.</a:t>
            </a:r>
          </a:p>
          <a:p>
            <a:pPr algn="l"/>
            <a:r>
              <a:rPr lang="fr-FR" sz="5600" b="1" dirty="0" smtClean="0"/>
              <a:t>- les délais réels de transfert des informations.</a:t>
            </a:r>
          </a:p>
          <a:p>
            <a:pPr algn="l"/>
            <a:r>
              <a:rPr lang="fr-FR" sz="5600" b="1" dirty="0" smtClean="0"/>
              <a:t>- dégager les redondances et les anomalies dans les traitements.</a:t>
            </a:r>
          </a:p>
          <a:p>
            <a:pPr algn="l"/>
            <a:r>
              <a:rPr lang="fr-FR" sz="5600" b="1" dirty="0" smtClean="0"/>
              <a:t>- les conditions des sécurités dans les quelles sont transmisses les informations.</a:t>
            </a:r>
          </a:p>
          <a:p>
            <a:pPr algn="l"/>
            <a:r>
              <a:rPr lang="fr-FR" sz="5600" b="1" dirty="0" smtClean="0"/>
              <a:t> On doit s’assurer que :</a:t>
            </a:r>
          </a:p>
          <a:p>
            <a:pPr lvl="0" algn="l"/>
            <a:r>
              <a:rPr lang="fr-FR" sz="5600" b="1" dirty="0" smtClean="0"/>
              <a:t>Pour chaque tache (quel  résultat produit-elle ? et par qu’elle est  déclenchée ?).</a:t>
            </a:r>
          </a:p>
          <a:p>
            <a:pPr lvl="0" algn="l"/>
            <a:r>
              <a:rPr lang="fr-FR" sz="5600" b="1" dirty="0" smtClean="0"/>
              <a:t>Pour chaque document (à </a:t>
            </a:r>
            <a:r>
              <a:rPr lang="fr-FR" sz="5600" b="1" dirty="0" smtClean="0"/>
              <a:t>quoi </a:t>
            </a:r>
            <a:r>
              <a:rPr lang="fr-FR" sz="5600" b="1" dirty="0" smtClean="0"/>
              <a:t>sert-il ?).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5000"/>
                            </p:stCondLst>
                            <p:childTnLst>
                              <p:par>
                                <p:cTn id="13" presetID="8" presetClass="entr" presetSubtype="16" fill="hold" grpId="0"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7500"/>
                            </p:stCondLst>
                            <p:childTnLst>
                              <p:par>
                                <p:cTn id="17" presetID="8" presetClass="entr" presetSubtype="16" fill="hold" grpId="0"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par>
                          <p:cTn id="20" fill="hold">
                            <p:stCondLst>
                              <p:cond delay="10000"/>
                            </p:stCondLst>
                            <p:childTnLst>
                              <p:par>
                                <p:cTn id="21" presetID="8" presetClass="entr" presetSubtype="16" fill="hold" grpId="0"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amond(in)">
                                      <p:cBhvr>
                                        <p:cTn id="23" dur="2000"/>
                                        <p:tgtEl>
                                          <p:spTgt spid="3">
                                            <p:txEl>
                                              <p:pRg st="3" end="3"/>
                                            </p:txEl>
                                          </p:spTgt>
                                        </p:tgtEl>
                                      </p:cBhvr>
                                    </p:animEffect>
                                  </p:childTnLst>
                                </p:cTn>
                              </p:par>
                            </p:childTnLst>
                          </p:cTn>
                        </p:par>
                        <p:par>
                          <p:cTn id="24" fill="hold">
                            <p:stCondLst>
                              <p:cond delay="12500"/>
                            </p:stCondLst>
                            <p:childTnLst>
                              <p:par>
                                <p:cTn id="25" presetID="8" presetClass="entr" presetSubtype="16" fill="hold" grpId="0"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par>
                          <p:cTn id="28" fill="hold">
                            <p:stCondLst>
                              <p:cond delay="15000"/>
                            </p:stCondLst>
                            <p:childTnLst>
                              <p:par>
                                <p:cTn id="29" presetID="8" presetClass="entr" presetSubtype="16" fill="hold" grpId="0" nodeType="afterEffect">
                                  <p:stCondLst>
                                    <p:cond delay="50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diamond(in)">
                                      <p:cBhvr>
                                        <p:cTn id="31" dur="2000"/>
                                        <p:tgtEl>
                                          <p:spTgt spid="3">
                                            <p:txEl>
                                              <p:pRg st="5" end="5"/>
                                            </p:txEl>
                                          </p:spTgt>
                                        </p:tgtEl>
                                      </p:cBhvr>
                                    </p:animEffect>
                                  </p:childTnLst>
                                </p:cTn>
                              </p:par>
                            </p:childTnLst>
                          </p:cTn>
                        </p:par>
                        <p:par>
                          <p:cTn id="32" fill="hold">
                            <p:stCondLst>
                              <p:cond delay="17500"/>
                            </p:stCondLst>
                            <p:childTnLst>
                              <p:par>
                                <p:cTn id="33" presetID="8" presetClass="entr" presetSubtype="16" fill="hold" grpId="0" nodeType="afterEffect">
                                  <p:stCondLst>
                                    <p:cond delay="50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diamond(in)">
                                      <p:cBhvr>
                                        <p:cTn id="35" dur="2000"/>
                                        <p:tgtEl>
                                          <p:spTgt spid="3">
                                            <p:txEl>
                                              <p:pRg st="6" end="6"/>
                                            </p:txEl>
                                          </p:spTgt>
                                        </p:tgtEl>
                                      </p:cBhvr>
                                    </p:animEffect>
                                  </p:childTnLst>
                                </p:cTn>
                              </p:par>
                            </p:childTnLst>
                          </p:cTn>
                        </p:par>
                        <p:par>
                          <p:cTn id="36" fill="hold">
                            <p:stCondLst>
                              <p:cond delay="20000"/>
                            </p:stCondLst>
                            <p:childTnLst>
                              <p:par>
                                <p:cTn id="37" presetID="8" presetClass="entr" presetSubtype="16" fill="hold" grpId="0" nodeType="afterEffect">
                                  <p:stCondLst>
                                    <p:cond delay="50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diamond(in)">
                                      <p:cBhvr>
                                        <p:cTn id="39" dur="2000"/>
                                        <p:tgtEl>
                                          <p:spTgt spid="3">
                                            <p:txEl>
                                              <p:pRg st="7" end="7"/>
                                            </p:txEl>
                                          </p:spTgt>
                                        </p:tgtEl>
                                      </p:cBhvr>
                                    </p:animEffect>
                                  </p:childTnLst>
                                </p:cTn>
                              </p:par>
                            </p:childTnLst>
                          </p:cTn>
                        </p:par>
                        <p:par>
                          <p:cTn id="40" fill="hold">
                            <p:stCondLst>
                              <p:cond delay="22500"/>
                            </p:stCondLst>
                            <p:childTnLst>
                              <p:par>
                                <p:cTn id="41" presetID="8" presetClass="entr" presetSubtype="16" fill="hold" grpId="0" nodeType="afterEffect">
                                  <p:stCondLst>
                                    <p:cond delay="50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diamond(in)">
                                      <p:cBhvr>
                                        <p:cTn id="43" dur="2000"/>
                                        <p:tgtEl>
                                          <p:spTgt spid="3">
                                            <p:txEl>
                                              <p:pRg st="8" end="8"/>
                                            </p:txEl>
                                          </p:spTgt>
                                        </p:tgtEl>
                                      </p:cBhvr>
                                    </p:animEffect>
                                  </p:childTnLst>
                                </p:cTn>
                              </p:par>
                            </p:childTnLst>
                          </p:cTn>
                        </p:par>
                        <p:par>
                          <p:cTn id="44" fill="hold">
                            <p:stCondLst>
                              <p:cond delay="25000"/>
                            </p:stCondLst>
                            <p:childTnLst>
                              <p:par>
                                <p:cTn id="45" presetID="8" presetClass="entr" presetSubtype="16" fill="hold" grpId="0" nodeType="afterEffect">
                                  <p:stCondLst>
                                    <p:cond delay="50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diamond(in)">
                                      <p:cBhvr>
                                        <p:cTn id="47" dur="2000"/>
                                        <p:tgtEl>
                                          <p:spTgt spid="3">
                                            <p:txEl>
                                              <p:pRg st="9" end="9"/>
                                            </p:txEl>
                                          </p:spTgt>
                                        </p:tgtEl>
                                      </p:cBhvr>
                                    </p:animEffect>
                                  </p:childTnLst>
                                </p:cTn>
                              </p:par>
                            </p:childTnLst>
                          </p:cTn>
                        </p:par>
                        <p:par>
                          <p:cTn id="48" fill="hold">
                            <p:stCondLst>
                              <p:cond delay="27500"/>
                            </p:stCondLst>
                            <p:childTnLst>
                              <p:par>
                                <p:cTn id="49" presetID="8" presetClass="entr" presetSubtype="16" fill="hold" grpId="0" nodeType="afterEffect">
                                  <p:stCondLst>
                                    <p:cond delay="500"/>
                                  </p:stCondLst>
                                  <p:childTnLst>
                                    <p:set>
                                      <p:cBhvr>
                                        <p:cTn id="50" dur="1" fill="hold">
                                          <p:stCondLst>
                                            <p:cond delay="0"/>
                                          </p:stCondLst>
                                        </p:cTn>
                                        <p:tgtEl>
                                          <p:spTgt spid="3">
                                            <p:txEl>
                                              <p:pRg st="10" end="10"/>
                                            </p:txEl>
                                          </p:spTgt>
                                        </p:tgtEl>
                                        <p:attrNameLst>
                                          <p:attrName>style.visibility</p:attrName>
                                        </p:attrNameLst>
                                      </p:cBhvr>
                                      <p:to>
                                        <p:strVal val="visible"/>
                                      </p:to>
                                    </p:set>
                                    <p:animEffect transition="in" filter="diamond(in)">
                                      <p:cBhvr>
                                        <p:cTn id="51" dur="2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33400" y="214290"/>
            <a:ext cx="7854696" cy="6286544"/>
          </a:xfrm>
        </p:spPr>
        <p:txBody>
          <a:bodyPr>
            <a:normAutofit/>
          </a:bodyPr>
          <a:lstStyle/>
          <a:p>
            <a:pPr algn="l"/>
            <a:r>
              <a:rPr lang="fr-FR" sz="4800" b="1" dirty="0" smtClean="0"/>
              <a:t> </a:t>
            </a:r>
            <a:r>
              <a:rPr lang="fr-FR" sz="4800" b="1" dirty="0" smtClean="0">
                <a:solidFill>
                  <a:srgbClr val="FF0000"/>
                </a:solidFill>
              </a:rPr>
              <a:t>3- liste des procédures : </a:t>
            </a:r>
          </a:p>
          <a:p>
            <a:pPr algn="l"/>
            <a:r>
              <a:rPr lang="fr-FR" sz="2800" b="1" dirty="0" smtClean="0">
                <a:solidFill>
                  <a:srgbClr val="FF0000"/>
                </a:solidFill>
              </a:rPr>
              <a:t>1) </a:t>
            </a:r>
            <a:r>
              <a:rPr lang="fr-FR" sz="2800" b="1" dirty="0" smtClean="0"/>
              <a:t>création de réversion.</a:t>
            </a:r>
          </a:p>
          <a:p>
            <a:pPr algn="l"/>
            <a:r>
              <a:rPr lang="fr-FR" sz="2800" b="1" dirty="0" smtClean="0">
                <a:solidFill>
                  <a:srgbClr val="FF0000"/>
                </a:solidFill>
              </a:rPr>
              <a:t>2) </a:t>
            </a:r>
            <a:r>
              <a:rPr lang="fr-FR" sz="2800" b="1" dirty="0" smtClean="0"/>
              <a:t>traitement d’annulation.</a:t>
            </a:r>
          </a:p>
          <a:p>
            <a:pPr algn="l"/>
            <a:r>
              <a:rPr lang="fr-FR" sz="2800" b="1" dirty="0" smtClean="0">
                <a:solidFill>
                  <a:srgbClr val="FF0000"/>
                </a:solidFill>
              </a:rPr>
              <a:t>3) </a:t>
            </a:r>
            <a:r>
              <a:rPr lang="fr-FR" sz="2800" b="1" dirty="0" smtClean="0"/>
              <a:t>traitement des recours.</a:t>
            </a:r>
          </a:p>
          <a:p>
            <a:pPr algn="l"/>
            <a:r>
              <a:rPr lang="fr-FR" sz="2800" b="1" dirty="0" smtClean="0">
                <a:solidFill>
                  <a:srgbClr val="FF0000"/>
                </a:solidFill>
              </a:rPr>
              <a:t>4) </a:t>
            </a:r>
            <a:r>
              <a:rPr lang="fr-FR" sz="2800" b="1" dirty="0" smtClean="0"/>
              <a:t>traitement de </a:t>
            </a:r>
            <a:r>
              <a:rPr lang="fr-FR" sz="2800" b="1" dirty="0" err="1" smtClean="0"/>
              <a:t>renouvelement</a:t>
            </a:r>
            <a:r>
              <a:rPr lang="fr-FR" sz="2800" b="1" dirty="0" smtClean="0"/>
              <a:t>.</a:t>
            </a:r>
          </a:p>
          <a:p>
            <a:pPr algn="l"/>
            <a:r>
              <a:rPr lang="fr-FR" sz="2800" b="1" dirty="0" smtClean="0">
                <a:solidFill>
                  <a:srgbClr val="FF0000"/>
                </a:solidFill>
              </a:rPr>
              <a:t>5) </a:t>
            </a:r>
            <a:r>
              <a:rPr lang="fr-FR" sz="2800" b="1" dirty="0" smtClean="0"/>
              <a:t>traitement de reprise.</a:t>
            </a:r>
          </a:p>
          <a:p>
            <a:pPr algn="l"/>
            <a:r>
              <a:rPr lang="fr-FR" sz="2800" b="1" dirty="0" smtClean="0">
                <a:solidFill>
                  <a:srgbClr val="FF0000"/>
                </a:solidFill>
              </a:rPr>
              <a:t>6) </a:t>
            </a:r>
            <a:r>
              <a:rPr lang="fr-FR" sz="2800" b="1" dirty="0" smtClean="0"/>
              <a:t>renonciation. </a:t>
            </a:r>
          </a:p>
          <a:p>
            <a:pPr algn="l"/>
            <a:r>
              <a:rPr lang="fr-FR" sz="2800" b="1" dirty="0" smtClean="0"/>
              <a:t> </a:t>
            </a:r>
            <a:r>
              <a:rPr lang="fr-FR" sz="2800" b="1" dirty="0" smtClean="0">
                <a:solidFill>
                  <a:srgbClr val="FF0000"/>
                </a:solidFill>
              </a:rPr>
              <a:t>L : </a:t>
            </a:r>
            <a:r>
              <a:rPr lang="fr-FR" sz="2800" b="1" dirty="0" smtClean="0"/>
              <a:t>certificat décède</a:t>
            </a:r>
          </a:p>
          <a:p>
            <a:pPr algn="l"/>
            <a:r>
              <a:rPr lang="fr-FR" sz="2800" b="1" dirty="0" smtClean="0">
                <a:solidFill>
                  <a:srgbClr val="FF0000"/>
                </a:solidFill>
              </a:rPr>
              <a:t>L01 : </a:t>
            </a:r>
            <a:r>
              <a:rPr lang="fr-FR" sz="2800" b="1" dirty="0" smtClean="0"/>
              <a:t>demande</a:t>
            </a:r>
          </a:p>
          <a:p>
            <a:pPr algn="l"/>
            <a:r>
              <a:rPr lang="fr-FR" sz="2800" b="1" dirty="0" smtClean="0">
                <a:solidFill>
                  <a:srgbClr val="FF0000"/>
                </a:solidFill>
              </a:rPr>
              <a:t>L02 : </a:t>
            </a:r>
            <a:r>
              <a:rPr lang="fr-FR" sz="2800" b="1" dirty="0" smtClean="0"/>
              <a:t>engagement</a:t>
            </a:r>
          </a:p>
          <a:p>
            <a:pPr algn="l"/>
            <a:r>
              <a:rPr lang="fr-FR" sz="2800" b="1" dirty="0" smtClean="0">
                <a:solidFill>
                  <a:srgbClr val="FF0000"/>
                </a:solidFill>
              </a:rPr>
              <a:t>L03 : </a:t>
            </a:r>
            <a:r>
              <a:rPr lang="fr-FR" sz="2800" b="1" dirty="0" smtClean="0"/>
              <a:t>extrait de renonciation</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1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1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anim calcmode="lin" valueType="num">
                                      <p:cBhvr>
                                        <p:cTn id="14"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5"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2000" fill="hold"/>
                                        <p:tgtEl>
                                          <p:spTgt spid="3">
                                            <p:txEl>
                                              <p:pRg st="1" end="1"/>
                                            </p:txEl>
                                          </p:spTgt>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1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1"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2" dur="2000" fill="hold"/>
                                        <p:tgtEl>
                                          <p:spTgt spid="3">
                                            <p:txEl>
                                              <p:pRg st="2" end="2"/>
                                            </p:txEl>
                                          </p:spTgt>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150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anim calcmode="lin" valueType="num">
                                      <p:cBhvr>
                                        <p:cTn id="26"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27"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8" dur="2000" fill="hold"/>
                                        <p:tgtEl>
                                          <p:spTgt spid="3">
                                            <p:txEl>
                                              <p:pRg st="3" end="3"/>
                                            </p:txEl>
                                          </p:spTgt>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150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2000"/>
                                        <p:tgtEl>
                                          <p:spTgt spid="3">
                                            <p:txEl>
                                              <p:pRg st="4" end="4"/>
                                            </p:txEl>
                                          </p:spTgt>
                                        </p:tgtEl>
                                      </p:cBhvr>
                                    </p:animEffect>
                                    <p:anim calcmode="lin" valueType="num">
                                      <p:cBhvr>
                                        <p:cTn id="32"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3"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4" dur="2000" fill="hold"/>
                                        <p:tgtEl>
                                          <p:spTgt spid="3">
                                            <p:txEl>
                                              <p:pRg st="4" end="4"/>
                                            </p:txEl>
                                          </p:spTgt>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150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anim calcmode="lin" valueType="num">
                                      <p:cBhvr>
                                        <p:cTn id="38"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39"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0" dur="2000" fill="hold"/>
                                        <p:tgtEl>
                                          <p:spTgt spid="3">
                                            <p:txEl>
                                              <p:pRg st="5" end="5"/>
                                            </p:txEl>
                                          </p:spTgt>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150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2000"/>
                                        <p:tgtEl>
                                          <p:spTgt spid="3">
                                            <p:txEl>
                                              <p:pRg st="6" end="6"/>
                                            </p:txEl>
                                          </p:spTgt>
                                        </p:tgtEl>
                                      </p:cBhvr>
                                    </p:animEffect>
                                    <p:anim calcmode="lin" valueType="num">
                                      <p:cBhvr>
                                        <p:cTn id="44"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45"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6" dur="2000" fill="hold"/>
                                        <p:tgtEl>
                                          <p:spTgt spid="3">
                                            <p:txEl>
                                              <p:pRg st="6" end="6"/>
                                            </p:txEl>
                                          </p:spTgt>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150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2000"/>
                                        <p:tgtEl>
                                          <p:spTgt spid="3">
                                            <p:txEl>
                                              <p:pRg st="7" end="7"/>
                                            </p:txEl>
                                          </p:spTgt>
                                        </p:tgtEl>
                                      </p:cBhvr>
                                    </p:animEffect>
                                    <p:anim calcmode="lin" valueType="num">
                                      <p:cBhvr>
                                        <p:cTn id="50"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1"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2" dur="2000" fill="hold"/>
                                        <p:tgtEl>
                                          <p:spTgt spid="3">
                                            <p:txEl>
                                              <p:pRg st="7" end="7"/>
                                            </p:txEl>
                                          </p:spTgt>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1500"/>
                                  </p:stCondLst>
                                  <p:childTnLst>
                                    <p:set>
                                      <p:cBhvr>
                                        <p:cTn id="54" dur="1" fill="hold">
                                          <p:stCondLst>
                                            <p:cond delay="0"/>
                                          </p:stCondLst>
                                        </p:cTn>
                                        <p:tgtEl>
                                          <p:spTgt spid="3">
                                            <p:txEl>
                                              <p:pRg st="8" end="8"/>
                                            </p:txEl>
                                          </p:spTgt>
                                        </p:tgtEl>
                                        <p:attrNameLst>
                                          <p:attrName>style.visibility</p:attrName>
                                        </p:attrNameLst>
                                      </p:cBhvr>
                                      <p:to>
                                        <p:strVal val="visible"/>
                                      </p:to>
                                    </p:set>
                                    <p:animEffect transition="in" filter="fade">
                                      <p:cBhvr>
                                        <p:cTn id="55" dur="2000"/>
                                        <p:tgtEl>
                                          <p:spTgt spid="3">
                                            <p:txEl>
                                              <p:pRg st="8" end="8"/>
                                            </p:txEl>
                                          </p:spTgt>
                                        </p:tgtEl>
                                      </p:cBhvr>
                                    </p:animEffect>
                                    <p:anim calcmode="lin" valueType="num">
                                      <p:cBhvr>
                                        <p:cTn id="56"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57"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58" dur="2000" fill="hold"/>
                                        <p:tgtEl>
                                          <p:spTgt spid="3">
                                            <p:txEl>
                                              <p:pRg st="8" end="8"/>
                                            </p:txEl>
                                          </p:spTgt>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150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2000"/>
                                        <p:tgtEl>
                                          <p:spTgt spid="3">
                                            <p:txEl>
                                              <p:pRg st="9" end="9"/>
                                            </p:txEl>
                                          </p:spTgt>
                                        </p:tgtEl>
                                      </p:cBhvr>
                                    </p:animEffect>
                                    <p:anim calcmode="lin" valueType="num">
                                      <p:cBhvr>
                                        <p:cTn id="62" dur="20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63" dur="2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64" dur="2000" fill="hold"/>
                                        <p:tgtEl>
                                          <p:spTgt spid="3">
                                            <p:txEl>
                                              <p:pRg st="9" end="9"/>
                                            </p:txEl>
                                          </p:spTgt>
                                        </p:tgtEl>
                                        <p:attrNameLst>
                                          <p:attrName>ppt_w</p:attrName>
                                        </p:attrNameLst>
                                      </p:cBhvr>
                                      <p:tavLst>
                                        <p:tav tm="0">
                                          <p:val>
                                            <p:fltVal val="0"/>
                                          </p:val>
                                        </p:tav>
                                        <p:tav tm="100000">
                                          <p:val>
                                            <p:strVal val="#ppt_w"/>
                                          </p:val>
                                        </p:tav>
                                      </p:tavLst>
                                    </p:anim>
                                  </p:childTnLst>
                                </p:cTn>
                              </p:par>
                              <p:par>
                                <p:cTn id="65" presetID="35" presetClass="entr" presetSubtype="0" fill="hold" grpId="0" nodeType="withEffect">
                                  <p:stCondLst>
                                    <p:cond delay="1500"/>
                                  </p:stCondLst>
                                  <p:childTnLst>
                                    <p:set>
                                      <p:cBhvr>
                                        <p:cTn id="66" dur="1" fill="hold">
                                          <p:stCondLst>
                                            <p:cond delay="0"/>
                                          </p:stCondLst>
                                        </p:cTn>
                                        <p:tgtEl>
                                          <p:spTgt spid="3">
                                            <p:txEl>
                                              <p:pRg st="10" end="10"/>
                                            </p:txEl>
                                          </p:spTgt>
                                        </p:tgtEl>
                                        <p:attrNameLst>
                                          <p:attrName>style.visibility</p:attrName>
                                        </p:attrNameLst>
                                      </p:cBhvr>
                                      <p:to>
                                        <p:strVal val="visible"/>
                                      </p:to>
                                    </p:set>
                                    <p:animEffect transition="in" filter="fade">
                                      <p:cBhvr>
                                        <p:cTn id="67" dur="2000"/>
                                        <p:tgtEl>
                                          <p:spTgt spid="3">
                                            <p:txEl>
                                              <p:pRg st="10" end="10"/>
                                            </p:txEl>
                                          </p:spTgt>
                                        </p:tgtEl>
                                      </p:cBhvr>
                                    </p:animEffect>
                                    <p:anim calcmode="lin" valueType="num">
                                      <p:cBhvr>
                                        <p:cTn id="68" dur="2000" fill="hold"/>
                                        <p:tgtEl>
                                          <p:spTgt spid="3">
                                            <p:txEl>
                                              <p:pRg st="10" end="10"/>
                                            </p:txEl>
                                          </p:spTgt>
                                        </p:tgtEl>
                                        <p:attrNameLst>
                                          <p:attrName>style.rotation</p:attrName>
                                        </p:attrNameLst>
                                      </p:cBhvr>
                                      <p:tavLst>
                                        <p:tav tm="0">
                                          <p:val>
                                            <p:fltVal val="720"/>
                                          </p:val>
                                        </p:tav>
                                        <p:tav tm="100000">
                                          <p:val>
                                            <p:fltVal val="0"/>
                                          </p:val>
                                        </p:tav>
                                      </p:tavLst>
                                    </p:anim>
                                    <p:anim calcmode="lin" valueType="num">
                                      <p:cBhvr>
                                        <p:cTn id="69" dur="2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70" dur="2000" fill="hold"/>
                                        <p:tgtEl>
                                          <p:spTgt spid="3">
                                            <p:txEl>
                                              <p:pRg st="10" end="1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500042"/>
            <a:ext cx="8358246" cy="4786346"/>
          </a:xfrm>
        </p:spPr>
        <p:txBody>
          <a:bodyPr>
            <a:normAutofit/>
          </a:bodyPr>
          <a:lstStyle/>
          <a:p>
            <a:r>
              <a:rPr lang="fr-FR" sz="2000" dirty="0" smtClean="0"/>
              <a:t>                                            </a:t>
            </a:r>
            <a:endParaRPr lang="fr-FR" sz="2000" dirty="0"/>
          </a:p>
        </p:txBody>
      </p:sp>
      <p:sp>
        <p:nvSpPr>
          <p:cNvPr id="3" name="Rectangle 2"/>
          <p:cNvSpPr/>
          <p:nvPr/>
        </p:nvSpPr>
        <p:spPr>
          <a:xfrm>
            <a:off x="214282" y="0"/>
            <a:ext cx="8929718" cy="5324535"/>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fr-FR" sz="2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lgerian" pitchFamily="82" charset="0"/>
              </a:rPr>
              <a:t>1)</a:t>
            </a:r>
            <a:r>
              <a:rPr lang="fr-FR" sz="20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Procédure de création de réversion:</a:t>
            </a:r>
          </a:p>
          <a:p>
            <a:pPr algn="ctr"/>
            <a:endParaRPr lang="fr-F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endParaRPr lang="fr-FR"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endParaRPr lang="fr-F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endParaRPr lang="fr-FR"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endParaRPr lang="fr-F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endParaRPr lang="fr-FR"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endParaRPr lang="fr-F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endParaRPr lang="fr-FR"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endParaRPr lang="fr-FR" sz="32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pPr algn="ctr"/>
            <a:endParaRPr lang="fr-FR" sz="3200" b="1" cap="all" spc="0"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4" name="Rectangle 3"/>
          <p:cNvSpPr/>
          <p:nvPr/>
        </p:nvSpPr>
        <p:spPr>
          <a:xfrm>
            <a:off x="3571868" y="1071546"/>
            <a:ext cx="1071570" cy="57150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dirty="0" smtClean="0">
                <a:solidFill>
                  <a:schemeClr val="tx1"/>
                </a:solidFill>
              </a:rPr>
              <a:t>Réception</a:t>
            </a:r>
          </a:p>
          <a:p>
            <a:pPr algn="ctr"/>
            <a:endParaRPr lang="fr-FR" sz="1200" dirty="0" smtClean="0">
              <a:solidFill>
                <a:schemeClr val="tx1"/>
              </a:solidFill>
            </a:endParaRPr>
          </a:p>
          <a:p>
            <a:pPr algn="ctr"/>
            <a:r>
              <a:rPr lang="fr-FR" sz="1200" dirty="0" smtClean="0">
                <a:solidFill>
                  <a:schemeClr val="tx1"/>
                </a:solidFill>
              </a:rPr>
              <a:t>T01</a:t>
            </a:r>
            <a:endParaRPr lang="fr-FR" sz="1200" dirty="0">
              <a:solidFill>
                <a:schemeClr val="tx1"/>
              </a:solidFill>
            </a:endParaRPr>
          </a:p>
        </p:txBody>
      </p:sp>
      <p:sp>
        <p:nvSpPr>
          <p:cNvPr id="6" name="Organigramme : Document 5"/>
          <p:cNvSpPr/>
          <p:nvPr/>
        </p:nvSpPr>
        <p:spPr>
          <a:xfrm>
            <a:off x="5286380" y="1428736"/>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D01</a:t>
            </a:r>
            <a:endParaRPr lang="fr-FR" sz="1200" b="1" dirty="0">
              <a:solidFill>
                <a:schemeClr val="tx1"/>
              </a:solidFill>
            </a:endParaRPr>
          </a:p>
        </p:txBody>
      </p:sp>
      <p:sp>
        <p:nvSpPr>
          <p:cNvPr id="7" name="Organigramme : Document 6"/>
          <p:cNvSpPr/>
          <p:nvPr/>
        </p:nvSpPr>
        <p:spPr>
          <a:xfrm>
            <a:off x="4714876" y="1428736"/>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D02</a:t>
            </a:r>
            <a:endParaRPr lang="fr-FR" sz="1200" b="1" dirty="0">
              <a:solidFill>
                <a:schemeClr val="tx1"/>
              </a:solidFill>
            </a:endParaRPr>
          </a:p>
        </p:txBody>
      </p:sp>
      <p:sp>
        <p:nvSpPr>
          <p:cNvPr id="8" name="Ellipse 7"/>
          <p:cNvSpPr/>
          <p:nvPr/>
        </p:nvSpPr>
        <p:spPr>
          <a:xfrm>
            <a:off x="6429388" y="1142984"/>
            <a:ext cx="1143008" cy="285752"/>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A. Droit</a:t>
            </a:r>
            <a:endParaRPr lang="fr-FR" sz="1400" dirty="0">
              <a:solidFill>
                <a:schemeClr val="tx1"/>
              </a:solidFill>
            </a:endParaRPr>
          </a:p>
        </p:txBody>
      </p:sp>
      <p:sp>
        <p:nvSpPr>
          <p:cNvPr id="9" name="Organigramme : Document 8"/>
          <p:cNvSpPr/>
          <p:nvPr/>
        </p:nvSpPr>
        <p:spPr>
          <a:xfrm>
            <a:off x="6215074" y="1500174"/>
            <a:ext cx="428628" cy="142876"/>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L</a:t>
            </a:r>
            <a:endParaRPr lang="fr-FR" sz="1200" b="1" dirty="0">
              <a:solidFill>
                <a:schemeClr val="tx1"/>
              </a:solidFill>
            </a:endParaRPr>
          </a:p>
        </p:txBody>
      </p:sp>
      <p:sp>
        <p:nvSpPr>
          <p:cNvPr id="10" name="Organigramme : Procédé prédéfini 9"/>
          <p:cNvSpPr/>
          <p:nvPr/>
        </p:nvSpPr>
        <p:spPr>
          <a:xfrm>
            <a:off x="3428992" y="1785926"/>
            <a:ext cx="500066" cy="285752"/>
          </a:xfrm>
          <a:prstGeom prst="flowChartPredefined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R1</a:t>
            </a:r>
            <a:endParaRPr lang="fr-FR" sz="800" b="1" dirty="0">
              <a:solidFill>
                <a:schemeClr val="tx1"/>
              </a:solidFill>
            </a:endParaRPr>
          </a:p>
        </p:txBody>
      </p:sp>
      <p:sp>
        <p:nvSpPr>
          <p:cNvPr id="11" name="Rectangle 10"/>
          <p:cNvSpPr/>
          <p:nvPr/>
        </p:nvSpPr>
        <p:spPr>
          <a:xfrm>
            <a:off x="4214810" y="1928802"/>
            <a:ext cx="1214446" cy="928694"/>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Réception et consulter</a:t>
            </a:r>
          </a:p>
          <a:p>
            <a:pPr algn="ctr"/>
            <a:endParaRPr lang="fr-FR" sz="1400" dirty="0" smtClean="0">
              <a:solidFill>
                <a:schemeClr val="tx1"/>
              </a:solidFill>
            </a:endParaRPr>
          </a:p>
          <a:p>
            <a:pPr algn="ctr"/>
            <a:r>
              <a:rPr lang="fr-FR" sz="1400" dirty="0" smtClean="0">
                <a:solidFill>
                  <a:schemeClr val="tx1"/>
                </a:solidFill>
              </a:rPr>
              <a:t>T02</a:t>
            </a:r>
          </a:p>
          <a:p>
            <a:pPr algn="ctr"/>
            <a:endParaRPr lang="fr-FR" sz="800" dirty="0">
              <a:solidFill>
                <a:schemeClr val="tx1"/>
              </a:solidFill>
            </a:endParaRPr>
          </a:p>
        </p:txBody>
      </p:sp>
      <p:cxnSp>
        <p:nvCxnSpPr>
          <p:cNvPr id="17" name="Connecteur droit 16"/>
          <p:cNvCxnSpPr>
            <a:stCxn id="4" idx="1"/>
            <a:endCxn id="4" idx="3"/>
          </p:cNvCxnSpPr>
          <p:nvPr/>
        </p:nvCxnSpPr>
        <p:spPr>
          <a:xfrm rot="10800000" flipH="1">
            <a:off x="3571868" y="1357298"/>
            <a:ext cx="107157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Organigramme : Document 49"/>
          <p:cNvSpPr/>
          <p:nvPr/>
        </p:nvSpPr>
        <p:spPr>
          <a:xfrm>
            <a:off x="6215074" y="2143116"/>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D02</a:t>
            </a:r>
            <a:endParaRPr lang="fr-FR" sz="1200" b="1" dirty="0">
              <a:solidFill>
                <a:schemeClr val="tx1"/>
              </a:solidFill>
            </a:endParaRPr>
          </a:p>
        </p:txBody>
      </p:sp>
      <p:sp>
        <p:nvSpPr>
          <p:cNvPr id="51" name="Organigramme : Document 50"/>
          <p:cNvSpPr/>
          <p:nvPr/>
        </p:nvSpPr>
        <p:spPr>
          <a:xfrm>
            <a:off x="6786578" y="2143116"/>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D01</a:t>
            </a:r>
            <a:endParaRPr lang="fr-FR" sz="1200" b="1" dirty="0">
              <a:solidFill>
                <a:schemeClr val="tx1"/>
              </a:solidFill>
            </a:endParaRPr>
          </a:p>
        </p:txBody>
      </p:sp>
      <p:sp>
        <p:nvSpPr>
          <p:cNvPr id="52" name="Organigramme : Document 51"/>
          <p:cNvSpPr/>
          <p:nvPr/>
        </p:nvSpPr>
        <p:spPr>
          <a:xfrm>
            <a:off x="7358082" y="2143116"/>
            <a:ext cx="428628"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55" name="Rectangle 54"/>
          <p:cNvSpPr/>
          <p:nvPr/>
        </p:nvSpPr>
        <p:spPr>
          <a:xfrm>
            <a:off x="4143372" y="2928934"/>
            <a:ext cx="1643074" cy="276999"/>
          </a:xfrm>
          <a:prstGeom prst="rect">
            <a:avLst/>
          </a:prstGeom>
        </p:spPr>
        <p:txBody>
          <a:bodyPr wrap="square">
            <a:spAutoFit/>
          </a:bodyPr>
          <a:lstStyle/>
          <a:p>
            <a:r>
              <a:rPr lang="fr-FR" sz="1200" dirty="0" smtClean="0"/>
              <a:t>Oui                        Non</a:t>
            </a:r>
            <a:endParaRPr lang="fr-FR" sz="1200" dirty="0"/>
          </a:p>
        </p:txBody>
      </p:sp>
      <p:sp>
        <p:nvSpPr>
          <p:cNvPr id="59" name="Organigramme : Décision 58"/>
          <p:cNvSpPr/>
          <p:nvPr/>
        </p:nvSpPr>
        <p:spPr>
          <a:xfrm>
            <a:off x="4572000" y="3071810"/>
            <a:ext cx="785818" cy="214314"/>
          </a:xfrm>
          <a:prstGeom prst="flowChartDecisi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800" dirty="0" smtClean="0">
                <a:solidFill>
                  <a:schemeClr val="tx1"/>
                </a:solidFill>
              </a:rPr>
              <a:t>ACC</a:t>
            </a:r>
            <a:endParaRPr lang="fr-FR" sz="800" dirty="0">
              <a:solidFill>
                <a:schemeClr val="tx1"/>
              </a:solidFill>
            </a:endParaRPr>
          </a:p>
        </p:txBody>
      </p:sp>
      <p:sp>
        <p:nvSpPr>
          <p:cNvPr id="60" name="Organigramme : Document 59"/>
          <p:cNvSpPr/>
          <p:nvPr/>
        </p:nvSpPr>
        <p:spPr>
          <a:xfrm>
            <a:off x="5214942" y="3357562"/>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D02</a:t>
            </a:r>
            <a:endParaRPr lang="fr-FR" sz="1200" b="1" dirty="0">
              <a:solidFill>
                <a:schemeClr val="tx1"/>
              </a:solidFill>
            </a:endParaRPr>
          </a:p>
        </p:txBody>
      </p:sp>
      <p:sp>
        <p:nvSpPr>
          <p:cNvPr id="61" name="Ellipse 60"/>
          <p:cNvSpPr/>
          <p:nvPr/>
        </p:nvSpPr>
        <p:spPr>
          <a:xfrm>
            <a:off x="6858016" y="3643314"/>
            <a:ext cx="1285884" cy="35719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A. Droit</a:t>
            </a:r>
            <a:endParaRPr lang="fr-FR" sz="1400" dirty="0">
              <a:solidFill>
                <a:schemeClr val="tx1"/>
              </a:solidFill>
            </a:endParaRPr>
          </a:p>
        </p:txBody>
      </p:sp>
      <p:sp>
        <p:nvSpPr>
          <p:cNvPr id="62" name="Organigramme : Multidocument 61"/>
          <p:cNvSpPr/>
          <p:nvPr/>
        </p:nvSpPr>
        <p:spPr>
          <a:xfrm>
            <a:off x="4572000" y="3857628"/>
            <a:ext cx="500066"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a:t>
            </a:r>
            <a:endParaRPr lang="fr-FR" sz="1200" b="1" dirty="0">
              <a:solidFill>
                <a:schemeClr val="tx1"/>
              </a:solidFill>
            </a:endParaRPr>
          </a:p>
        </p:txBody>
      </p:sp>
      <p:sp>
        <p:nvSpPr>
          <p:cNvPr id="64" name="Organigramme : Multidocument 63"/>
          <p:cNvSpPr/>
          <p:nvPr/>
        </p:nvSpPr>
        <p:spPr>
          <a:xfrm>
            <a:off x="3357554" y="3786190"/>
            <a:ext cx="500066"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65" name="Organigramme : Document 64"/>
          <p:cNvSpPr/>
          <p:nvPr/>
        </p:nvSpPr>
        <p:spPr>
          <a:xfrm>
            <a:off x="5286380" y="3857628"/>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D03</a:t>
            </a:r>
            <a:endParaRPr lang="fr-FR" sz="1200" b="1" dirty="0">
              <a:solidFill>
                <a:schemeClr val="tx1"/>
              </a:solidFill>
            </a:endParaRPr>
          </a:p>
        </p:txBody>
      </p:sp>
      <p:sp>
        <p:nvSpPr>
          <p:cNvPr id="66" name="Organigramme : Document 65"/>
          <p:cNvSpPr/>
          <p:nvPr/>
        </p:nvSpPr>
        <p:spPr>
          <a:xfrm>
            <a:off x="4000496" y="3929066"/>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D01</a:t>
            </a:r>
            <a:endParaRPr lang="fr-FR" sz="1200" b="1" dirty="0">
              <a:solidFill>
                <a:schemeClr val="tx1"/>
              </a:solidFill>
            </a:endParaRPr>
          </a:p>
        </p:txBody>
      </p:sp>
      <p:sp>
        <p:nvSpPr>
          <p:cNvPr id="67" name="Rectangle 66"/>
          <p:cNvSpPr/>
          <p:nvPr/>
        </p:nvSpPr>
        <p:spPr>
          <a:xfrm>
            <a:off x="928662" y="3429000"/>
            <a:ext cx="1071570" cy="1143008"/>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-validation et envoyé</a:t>
            </a:r>
          </a:p>
          <a:p>
            <a:pPr algn="ctr"/>
            <a:endParaRPr lang="fr-FR" sz="1400" dirty="0" smtClean="0">
              <a:solidFill>
                <a:schemeClr val="tx1"/>
              </a:solidFill>
            </a:endParaRPr>
          </a:p>
          <a:p>
            <a:pPr algn="ctr"/>
            <a:r>
              <a:rPr lang="fr-FR" sz="1400" dirty="0" smtClean="0">
                <a:solidFill>
                  <a:schemeClr val="tx1"/>
                </a:solidFill>
              </a:rPr>
              <a:t>T03</a:t>
            </a:r>
            <a:endParaRPr lang="fr-FR" sz="1400" dirty="0">
              <a:solidFill>
                <a:schemeClr val="tx1"/>
              </a:solidFill>
            </a:endParaRPr>
          </a:p>
        </p:txBody>
      </p:sp>
      <p:sp>
        <p:nvSpPr>
          <p:cNvPr id="68" name="Organigramme : Multidocument 67"/>
          <p:cNvSpPr/>
          <p:nvPr/>
        </p:nvSpPr>
        <p:spPr>
          <a:xfrm>
            <a:off x="1928794" y="4857760"/>
            <a:ext cx="428628" cy="214314"/>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a:t>
            </a:r>
            <a:endParaRPr lang="fr-FR" sz="1200" b="1" dirty="0">
              <a:solidFill>
                <a:schemeClr val="tx1"/>
              </a:solidFill>
            </a:endParaRPr>
          </a:p>
        </p:txBody>
      </p:sp>
      <p:sp>
        <p:nvSpPr>
          <p:cNvPr id="69" name="Organigramme : Multidocument 68"/>
          <p:cNvSpPr/>
          <p:nvPr/>
        </p:nvSpPr>
        <p:spPr>
          <a:xfrm>
            <a:off x="714348" y="4857760"/>
            <a:ext cx="500066"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73" name="Organigramme : Document 72"/>
          <p:cNvSpPr/>
          <p:nvPr/>
        </p:nvSpPr>
        <p:spPr>
          <a:xfrm>
            <a:off x="1357290" y="4857760"/>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D01</a:t>
            </a:r>
            <a:endParaRPr lang="fr-FR" sz="1200" b="1" dirty="0">
              <a:solidFill>
                <a:schemeClr val="tx1"/>
              </a:solidFill>
            </a:endParaRPr>
          </a:p>
        </p:txBody>
      </p:sp>
      <p:sp>
        <p:nvSpPr>
          <p:cNvPr id="74" name="Rectangle 73"/>
          <p:cNvSpPr/>
          <p:nvPr/>
        </p:nvSpPr>
        <p:spPr>
          <a:xfrm>
            <a:off x="4214810" y="4643446"/>
            <a:ext cx="1071570" cy="857256"/>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Réception et envoyé</a:t>
            </a:r>
          </a:p>
          <a:p>
            <a:pPr algn="ctr"/>
            <a:endParaRPr lang="fr-FR" sz="1400" dirty="0" smtClean="0">
              <a:solidFill>
                <a:schemeClr val="tx1"/>
              </a:solidFill>
            </a:endParaRPr>
          </a:p>
          <a:p>
            <a:pPr algn="ctr"/>
            <a:r>
              <a:rPr lang="fr-FR" sz="1400" dirty="0" smtClean="0">
                <a:solidFill>
                  <a:schemeClr val="tx1"/>
                </a:solidFill>
              </a:rPr>
              <a:t>T04</a:t>
            </a:r>
            <a:endParaRPr lang="fr-FR" sz="1400" dirty="0">
              <a:solidFill>
                <a:schemeClr val="tx1"/>
              </a:solidFill>
            </a:endParaRPr>
          </a:p>
        </p:txBody>
      </p:sp>
      <p:sp>
        <p:nvSpPr>
          <p:cNvPr id="75" name="Ellipse 74"/>
          <p:cNvSpPr/>
          <p:nvPr/>
        </p:nvSpPr>
        <p:spPr>
          <a:xfrm>
            <a:off x="6929454" y="5715016"/>
            <a:ext cx="1214446" cy="642942"/>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Caisse .S.S.</a:t>
            </a:r>
            <a:endParaRPr lang="fr-FR" sz="1400" dirty="0">
              <a:solidFill>
                <a:schemeClr val="tx1"/>
              </a:solidFill>
            </a:endParaRPr>
          </a:p>
        </p:txBody>
      </p:sp>
      <p:sp>
        <p:nvSpPr>
          <p:cNvPr id="29" name="Organigramme : Document 28"/>
          <p:cNvSpPr/>
          <p:nvPr/>
        </p:nvSpPr>
        <p:spPr>
          <a:xfrm>
            <a:off x="4857752" y="5786454"/>
            <a:ext cx="428628"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800" dirty="0">
              <a:solidFill>
                <a:schemeClr val="tx1"/>
              </a:solidFill>
            </a:endParaRPr>
          </a:p>
        </p:txBody>
      </p:sp>
      <p:sp>
        <p:nvSpPr>
          <p:cNvPr id="30" name="Organigramme : Document 29"/>
          <p:cNvSpPr/>
          <p:nvPr/>
        </p:nvSpPr>
        <p:spPr>
          <a:xfrm>
            <a:off x="5000628" y="5857892"/>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D04</a:t>
            </a:r>
            <a:endParaRPr lang="fr-FR" sz="1200" b="1" dirty="0">
              <a:solidFill>
                <a:schemeClr val="tx1"/>
              </a:solidFill>
            </a:endParaRPr>
          </a:p>
        </p:txBody>
      </p:sp>
      <p:cxnSp>
        <p:nvCxnSpPr>
          <p:cNvPr id="34" name="Connecteur droit 33"/>
          <p:cNvCxnSpPr>
            <a:endCxn id="4" idx="3"/>
          </p:cNvCxnSpPr>
          <p:nvPr/>
        </p:nvCxnSpPr>
        <p:spPr>
          <a:xfrm rot="10800000">
            <a:off x="4643438" y="1357298"/>
            <a:ext cx="357190" cy="1588"/>
          </a:xfrm>
          <a:prstGeom prst="line">
            <a:avLst/>
          </a:prstGeom>
        </p:spPr>
        <p:style>
          <a:lnRef idx="1">
            <a:schemeClr val="dk1"/>
          </a:lnRef>
          <a:fillRef idx="0">
            <a:schemeClr val="dk1"/>
          </a:fillRef>
          <a:effectRef idx="0">
            <a:schemeClr val="dk1"/>
          </a:effectRef>
          <a:fontRef idx="minor">
            <a:schemeClr val="tx1"/>
          </a:fontRef>
        </p:style>
      </p:cxnSp>
      <p:cxnSp>
        <p:nvCxnSpPr>
          <p:cNvPr id="38" name="Connecteur droit 37"/>
          <p:cNvCxnSpPr/>
          <p:nvPr/>
        </p:nvCxnSpPr>
        <p:spPr>
          <a:xfrm rot="10800000">
            <a:off x="5000628" y="1357298"/>
            <a:ext cx="500066" cy="1588"/>
          </a:xfrm>
          <a:prstGeom prst="line">
            <a:avLst/>
          </a:prstGeom>
        </p:spPr>
        <p:style>
          <a:lnRef idx="1">
            <a:schemeClr val="dk1"/>
          </a:lnRef>
          <a:fillRef idx="0">
            <a:schemeClr val="dk1"/>
          </a:fillRef>
          <a:effectRef idx="0">
            <a:schemeClr val="dk1"/>
          </a:effectRef>
          <a:fontRef idx="minor">
            <a:schemeClr val="tx1"/>
          </a:fontRef>
        </p:style>
      </p:cxnSp>
      <p:cxnSp>
        <p:nvCxnSpPr>
          <p:cNvPr id="40" name="Connecteur droit 39"/>
          <p:cNvCxnSpPr/>
          <p:nvPr/>
        </p:nvCxnSpPr>
        <p:spPr>
          <a:xfrm rot="5400000" flipH="1" flipV="1">
            <a:off x="5465769" y="1392223"/>
            <a:ext cx="71438" cy="1588"/>
          </a:xfrm>
          <a:prstGeom prst="line">
            <a:avLst/>
          </a:prstGeom>
        </p:spPr>
        <p:style>
          <a:lnRef idx="1">
            <a:schemeClr val="dk1"/>
          </a:lnRef>
          <a:fillRef idx="0">
            <a:schemeClr val="dk1"/>
          </a:fillRef>
          <a:effectRef idx="0">
            <a:schemeClr val="dk1"/>
          </a:effectRef>
          <a:fontRef idx="minor">
            <a:schemeClr val="tx1"/>
          </a:fontRef>
        </p:style>
      </p:cxnSp>
      <p:cxnSp>
        <p:nvCxnSpPr>
          <p:cNvPr id="42" name="Connecteur droit 41"/>
          <p:cNvCxnSpPr/>
          <p:nvPr/>
        </p:nvCxnSpPr>
        <p:spPr>
          <a:xfrm rot="5400000" flipH="1" flipV="1">
            <a:off x="4964908" y="1393016"/>
            <a:ext cx="71439" cy="1"/>
          </a:xfrm>
          <a:prstGeom prst="line">
            <a:avLst/>
          </a:prstGeom>
        </p:spPr>
        <p:style>
          <a:lnRef idx="1">
            <a:schemeClr val="dk1"/>
          </a:lnRef>
          <a:fillRef idx="0">
            <a:schemeClr val="dk1"/>
          </a:fillRef>
          <a:effectRef idx="0">
            <a:schemeClr val="dk1"/>
          </a:effectRef>
          <a:fontRef idx="minor">
            <a:schemeClr val="tx1"/>
          </a:fontRef>
        </p:style>
      </p:cxnSp>
      <p:cxnSp>
        <p:nvCxnSpPr>
          <p:cNvPr id="44" name="Connecteur droit 43"/>
          <p:cNvCxnSpPr/>
          <p:nvPr/>
        </p:nvCxnSpPr>
        <p:spPr>
          <a:xfrm rot="5400000">
            <a:off x="5429256" y="1714488"/>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46" name="Connecteur droit 45"/>
          <p:cNvCxnSpPr/>
          <p:nvPr/>
        </p:nvCxnSpPr>
        <p:spPr>
          <a:xfrm rot="5400000">
            <a:off x="4929190" y="1713694"/>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53" name="Connecteur droit 52"/>
          <p:cNvCxnSpPr/>
          <p:nvPr/>
        </p:nvCxnSpPr>
        <p:spPr>
          <a:xfrm rot="5400000" flipH="1" flipV="1">
            <a:off x="6428594" y="1427942"/>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56" name="Connecteur en angle 55"/>
          <p:cNvCxnSpPr/>
          <p:nvPr/>
        </p:nvCxnSpPr>
        <p:spPr>
          <a:xfrm rot="10800000">
            <a:off x="4643438" y="1214422"/>
            <a:ext cx="1571636" cy="357190"/>
          </a:xfrm>
          <a:prstGeom prst="bentConnector3">
            <a:avLst>
              <a:gd name="adj1" fmla="val 25843"/>
            </a:avLst>
          </a:prstGeom>
          <a:ln>
            <a:tailEnd type="arrow"/>
          </a:ln>
        </p:spPr>
        <p:style>
          <a:lnRef idx="1">
            <a:schemeClr val="dk1"/>
          </a:lnRef>
          <a:fillRef idx="0">
            <a:schemeClr val="dk1"/>
          </a:fillRef>
          <a:effectRef idx="0">
            <a:schemeClr val="dk1"/>
          </a:effectRef>
          <a:fontRef idx="minor">
            <a:schemeClr val="tx1"/>
          </a:fontRef>
        </p:style>
      </p:cxnSp>
      <p:cxnSp>
        <p:nvCxnSpPr>
          <p:cNvPr id="58" name="Connecteur droit avec flèche 57"/>
          <p:cNvCxnSpPr/>
          <p:nvPr/>
        </p:nvCxnSpPr>
        <p:spPr>
          <a:xfrm rot="10800000" flipV="1">
            <a:off x="3929058" y="2000239"/>
            <a:ext cx="285752" cy="1"/>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70" name="Connecteur droit 69"/>
          <p:cNvCxnSpPr/>
          <p:nvPr/>
        </p:nvCxnSpPr>
        <p:spPr>
          <a:xfrm flipV="1">
            <a:off x="4214810" y="2500306"/>
            <a:ext cx="1214446" cy="1"/>
          </a:xfrm>
          <a:prstGeom prst="line">
            <a:avLst/>
          </a:prstGeom>
        </p:spPr>
        <p:style>
          <a:lnRef idx="1">
            <a:schemeClr val="dk1"/>
          </a:lnRef>
          <a:fillRef idx="0">
            <a:schemeClr val="dk1"/>
          </a:fillRef>
          <a:effectRef idx="0">
            <a:schemeClr val="dk1"/>
          </a:effectRef>
          <a:fontRef idx="minor">
            <a:schemeClr val="tx1"/>
          </a:fontRef>
        </p:style>
      </p:cxnSp>
      <p:cxnSp>
        <p:nvCxnSpPr>
          <p:cNvPr id="72" name="Connecteur droit 71"/>
          <p:cNvCxnSpPr/>
          <p:nvPr/>
        </p:nvCxnSpPr>
        <p:spPr>
          <a:xfrm rot="10800000">
            <a:off x="6429388" y="2000241"/>
            <a:ext cx="1143008" cy="1588"/>
          </a:xfrm>
          <a:prstGeom prst="line">
            <a:avLst/>
          </a:prstGeom>
        </p:spPr>
        <p:style>
          <a:lnRef idx="1">
            <a:schemeClr val="dk1"/>
          </a:lnRef>
          <a:fillRef idx="0">
            <a:schemeClr val="dk1"/>
          </a:fillRef>
          <a:effectRef idx="0">
            <a:schemeClr val="dk1"/>
          </a:effectRef>
          <a:fontRef idx="minor">
            <a:schemeClr val="tx1"/>
          </a:fontRef>
        </p:style>
      </p:cxnSp>
      <p:cxnSp>
        <p:nvCxnSpPr>
          <p:cNvPr id="77" name="Connecteur droit 76"/>
          <p:cNvCxnSpPr/>
          <p:nvPr/>
        </p:nvCxnSpPr>
        <p:spPr>
          <a:xfrm rot="10800000">
            <a:off x="6429388" y="2500306"/>
            <a:ext cx="1143008" cy="1588"/>
          </a:xfrm>
          <a:prstGeom prst="line">
            <a:avLst/>
          </a:prstGeom>
        </p:spPr>
        <p:style>
          <a:lnRef idx="1">
            <a:schemeClr val="dk1"/>
          </a:lnRef>
          <a:fillRef idx="0">
            <a:schemeClr val="dk1"/>
          </a:fillRef>
          <a:effectRef idx="0">
            <a:schemeClr val="dk1"/>
          </a:effectRef>
          <a:fontRef idx="minor">
            <a:schemeClr val="tx1"/>
          </a:fontRef>
        </p:style>
      </p:cxnSp>
      <p:cxnSp>
        <p:nvCxnSpPr>
          <p:cNvPr id="79" name="Connecteur droit 78"/>
          <p:cNvCxnSpPr/>
          <p:nvPr/>
        </p:nvCxnSpPr>
        <p:spPr>
          <a:xfrm rot="5400000" flipH="1" flipV="1">
            <a:off x="7500164" y="2070884"/>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81" name="Connecteur droit 80"/>
          <p:cNvCxnSpPr/>
          <p:nvPr/>
        </p:nvCxnSpPr>
        <p:spPr>
          <a:xfrm rot="5400000" flipH="1" flipV="1">
            <a:off x="6649596" y="1779238"/>
            <a:ext cx="701004" cy="1588"/>
          </a:xfrm>
          <a:prstGeom prst="line">
            <a:avLst/>
          </a:prstGeom>
        </p:spPr>
        <p:style>
          <a:lnRef idx="1">
            <a:schemeClr val="dk1"/>
          </a:lnRef>
          <a:fillRef idx="0">
            <a:schemeClr val="dk1"/>
          </a:fillRef>
          <a:effectRef idx="0">
            <a:schemeClr val="dk1"/>
          </a:effectRef>
          <a:fontRef idx="minor">
            <a:schemeClr val="tx1"/>
          </a:fontRef>
        </p:style>
      </p:cxnSp>
      <p:cxnSp>
        <p:nvCxnSpPr>
          <p:cNvPr id="91" name="Connecteur droit 90"/>
          <p:cNvCxnSpPr>
            <a:endCxn id="52" idx="2"/>
          </p:cNvCxnSpPr>
          <p:nvPr/>
        </p:nvCxnSpPr>
        <p:spPr>
          <a:xfrm rot="5400000" flipH="1" flipV="1">
            <a:off x="7493079" y="2421785"/>
            <a:ext cx="157840" cy="793"/>
          </a:xfrm>
          <a:prstGeom prst="line">
            <a:avLst/>
          </a:prstGeom>
        </p:spPr>
        <p:style>
          <a:lnRef idx="1">
            <a:schemeClr val="dk1"/>
          </a:lnRef>
          <a:fillRef idx="0">
            <a:schemeClr val="dk1"/>
          </a:fillRef>
          <a:effectRef idx="0">
            <a:schemeClr val="dk1"/>
          </a:effectRef>
          <a:fontRef idx="minor">
            <a:schemeClr val="tx1"/>
          </a:fontRef>
        </p:style>
      </p:cxnSp>
      <p:cxnSp>
        <p:nvCxnSpPr>
          <p:cNvPr id="93" name="Connecteur droit 92"/>
          <p:cNvCxnSpPr/>
          <p:nvPr/>
        </p:nvCxnSpPr>
        <p:spPr>
          <a:xfrm rot="5400000" flipH="1" flipV="1">
            <a:off x="6858014" y="2500304"/>
            <a:ext cx="285751" cy="4"/>
          </a:xfrm>
          <a:prstGeom prst="line">
            <a:avLst/>
          </a:prstGeom>
        </p:spPr>
        <p:style>
          <a:lnRef idx="1">
            <a:schemeClr val="dk1"/>
          </a:lnRef>
          <a:fillRef idx="0">
            <a:schemeClr val="dk1"/>
          </a:fillRef>
          <a:effectRef idx="0">
            <a:schemeClr val="dk1"/>
          </a:effectRef>
          <a:fontRef idx="minor">
            <a:schemeClr val="tx1"/>
          </a:fontRef>
        </p:style>
      </p:cxnSp>
      <p:cxnSp>
        <p:nvCxnSpPr>
          <p:cNvPr id="95" name="Connecteur droit 94"/>
          <p:cNvCxnSpPr/>
          <p:nvPr/>
        </p:nvCxnSpPr>
        <p:spPr>
          <a:xfrm rot="5400000" flipH="1" flipV="1">
            <a:off x="6357156" y="2428074"/>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97" name="Connecteur droit 96"/>
          <p:cNvCxnSpPr/>
          <p:nvPr/>
        </p:nvCxnSpPr>
        <p:spPr>
          <a:xfrm rot="5400000">
            <a:off x="6357156" y="2070884"/>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03" name="Connecteur droit avec flèche 102"/>
          <p:cNvCxnSpPr/>
          <p:nvPr/>
        </p:nvCxnSpPr>
        <p:spPr>
          <a:xfrm rot="5400000" flipH="1" flipV="1">
            <a:off x="6535354" y="1606934"/>
            <a:ext cx="357984"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06" name="Connecteur droit 105"/>
          <p:cNvCxnSpPr/>
          <p:nvPr/>
        </p:nvCxnSpPr>
        <p:spPr>
          <a:xfrm>
            <a:off x="5000628" y="1785926"/>
            <a:ext cx="1714512" cy="1588"/>
          </a:xfrm>
          <a:prstGeom prst="line">
            <a:avLst/>
          </a:prstGeom>
        </p:spPr>
        <p:style>
          <a:lnRef idx="1">
            <a:schemeClr val="dk1"/>
          </a:lnRef>
          <a:fillRef idx="0">
            <a:schemeClr val="dk1"/>
          </a:fillRef>
          <a:effectRef idx="0">
            <a:schemeClr val="dk1"/>
          </a:effectRef>
          <a:fontRef idx="minor">
            <a:schemeClr val="tx1"/>
          </a:fontRef>
        </p:style>
      </p:cxnSp>
      <p:cxnSp>
        <p:nvCxnSpPr>
          <p:cNvPr id="108" name="Connecteur en angle 107"/>
          <p:cNvCxnSpPr/>
          <p:nvPr/>
        </p:nvCxnSpPr>
        <p:spPr>
          <a:xfrm rot="10800000">
            <a:off x="5429256" y="2357430"/>
            <a:ext cx="1571636" cy="285752"/>
          </a:xfrm>
          <a:prstGeom prst="bentConnector3">
            <a:avLst>
              <a:gd name="adj1" fmla="val 67352"/>
            </a:avLst>
          </a:prstGeom>
          <a:ln>
            <a:tailEnd type="arrow"/>
          </a:ln>
        </p:spPr>
        <p:style>
          <a:lnRef idx="1">
            <a:schemeClr val="dk1"/>
          </a:lnRef>
          <a:fillRef idx="0">
            <a:schemeClr val="dk1"/>
          </a:fillRef>
          <a:effectRef idx="0">
            <a:schemeClr val="dk1"/>
          </a:effectRef>
          <a:fontRef idx="minor">
            <a:schemeClr val="tx1"/>
          </a:fontRef>
        </p:style>
      </p:cxnSp>
      <p:cxnSp>
        <p:nvCxnSpPr>
          <p:cNvPr id="111" name="Connecteur droit 110"/>
          <p:cNvCxnSpPr/>
          <p:nvPr/>
        </p:nvCxnSpPr>
        <p:spPr>
          <a:xfrm rot="5400000" flipH="1" flipV="1">
            <a:off x="4822827" y="2963859"/>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16" name="Connecteur droit 115"/>
          <p:cNvCxnSpPr/>
          <p:nvPr/>
        </p:nvCxnSpPr>
        <p:spPr>
          <a:xfrm rot="10800000">
            <a:off x="4214810" y="3143248"/>
            <a:ext cx="500066" cy="1588"/>
          </a:xfrm>
          <a:prstGeom prst="line">
            <a:avLst/>
          </a:prstGeom>
        </p:spPr>
        <p:style>
          <a:lnRef idx="1">
            <a:schemeClr val="dk1"/>
          </a:lnRef>
          <a:fillRef idx="0">
            <a:schemeClr val="dk1"/>
          </a:fillRef>
          <a:effectRef idx="0">
            <a:schemeClr val="dk1"/>
          </a:effectRef>
          <a:fontRef idx="minor">
            <a:schemeClr val="tx1"/>
          </a:fontRef>
        </p:style>
      </p:cxnSp>
      <p:cxnSp>
        <p:nvCxnSpPr>
          <p:cNvPr id="118" name="Connecteur droit 117"/>
          <p:cNvCxnSpPr/>
          <p:nvPr/>
        </p:nvCxnSpPr>
        <p:spPr>
          <a:xfrm>
            <a:off x="5214942" y="3141660"/>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120" name="Connecteur droit 119"/>
          <p:cNvCxnSpPr/>
          <p:nvPr/>
        </p:nvCxnSpPr>
        <p:spPr>
          <a:xfrm rot="5400000" flipH="1" flipV="1">
            <a:off x="5393537" y="3249611"/>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23" name="Forme 122"/>
          <p:cNvCxnSpPr>
            <a:stCxn id="60" idx="3"/>
          </p:cNvCxnSpPr>
          <p:nvPr/>
        </p:nvCxnSpPr>
        <p:spPr>
          <a:xfrm>
            <a:off x="5715008" y="3464719"/>
            <a:ext cx="1285884" cy="250033"/>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125" name="Connecteur droit 124"/>
          <p:cNvCxnSpPr/>
          <p:nvPr/>
        </p:nvCxnSpPr>
        <p:spPr>
          <a:xfrm rot="5400000" flipH="1" flipV="1">
            <a:off x="4142578" y="3785396"/>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127" name="Connecteur droit 126"/>
          <p:cNvCxnSpPr/>
          <p:nvPr/>
        </p:nvCxnSpPr>
        <p:spPr>
          <a:xfrm rot="10800000">
            <a:off x="3643306" y="3643314"/>
            <a:ext cx="1857388" cy="1588"/>
          </a:xfrm>
          <a:prstGeom prst="line">
            <a:avLst/>
          </a:prstGeom>
        </p:spPr>
        <p:style>
          <a:lnRef idx="1">
            <a:schemeClr val="dk1"/>
          </a:lnRef>
          <a:fillRef idx="0">
            <a:schemeClr val="dk1"/>
          </a:fillRef>
          <a:effectRef idx="0">
            <a:schemeClr val="dk1"/>
          </a:effectRef>
          <a:fontRef idx="minor">
            <a:schemeClr val="tx1"/>
          </a:fontRef>
        </p:style>
      </p:cxnSp>
      <p:cxnSp>
        <p:nvCxnSpPr>
          <p:cNvPr id="129" name="Connecteur droit 128"/>
          <p:cNvCxnSpPr/>
          <p:nvPr/>
        </p:nvCxnSpPr>
        <p:spPr>
          <a:xfrm rot="5400000" flipH="1" flipV="1">
            <a:off x="3571074" y="3714752"/>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35" name="Connecteur droit 134"/>
          <p:cNvCxnSpPr/>
          <p:nvPr/>
        </p:nvCxnSpPr>
        <p:spPr>
          <a:xfrm rot="5400000" flipH="1" flipV="1">
            <a:off x="4679157" y="3749677"/>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38" name="Connecteur droit 137"/>
          <p:cNvCxnSpPr/>
          <p:nvPr/>
        </p:nvCxnSpPr>
        <p:spPr>
          <a:xfrm rot="5400000" flipH="1" flipV="1">
            <a:off x="5392743" y="3750471"/>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40" name="Connecteur droit 139"/>
          <p:cNvCxnSpPr/>
          <p:nvPr/>
        </p:nvCxnSpPr>
        <p:spPr>
          <a:xfrm>
            <a:off x="3643306" y="4284668"/>
            <a:ext cx="1143008" cy="1588"/>
          </a:xfrm>
          <a:prstGeom prst="line">
            <a:avLst/>
          </a:prstGeom>
        </p:spPr>
        <p:style>
          <a:lnRef idx="1">
            <a:schemeClr val="dk1"/>
          </a:lnRef>
          <a:fillRef idx="0">
            <a:schemeClr val="dk1"/>
          </a:fillRef>
          <a:effectRef idx="0">
            <a:schemeClr val="dk1"/>
          </a:effectRef>
          <a:fontRef idx="minor">
            <a:schemeClr val="tx1"/>
          </a:fontRef>
        </p:style>
      </p:cxnSp>
      <p:cxnSp>
        <p:nvCxnSpPr>
          <p:cNvPr id="142" name="Connecteur droit 141"/>
          <p:cNvCxnSpPr/>
          <p:nvPr/>
        </p:nvCxnSpPr>
        <p:spPr>
          <a:xfrm rot="5400000" flipH="1" flipV="1">
            <a:off x="3536546" y="4178702"/>
            <a:ext cx="214314" cy="794"/>
          </a:xfrm>
          <a:prstGeom prst="line">
            <a:avLst/>
          </a:prstGeom>
        </p:spPr>
        <p:style>
          <a:lnRef idx="1">
            <a:schemeClr val="dk1"/>
          </a:lnRef>
          <a:fillRef idx="0">
            <a:schemeClr val="dk1"/>
          </a:fillRef>
          <a:effectRef idx="0">
            <a:schemeClr val="dk1"/>
          </a:effectRef>
          <a:fontRef idx="minor">
            <a:schemeClr val="tx1"/>
          </a:fontRef>
        </p:style>
      </p:cxnSp>
      <p:cxnSp>
        <p:nvCxnSpPr>
          <p:cNvPr id="148" name="Connecteur droit 147"/>
          <p:cNvCxnSpPr/>
          <p:nvPr/>
        </p:nvCxnSpPr>
        <p:spPr>
          <a:xfrm rot="5400000" flipH="1" flipV="1">
            <a:off x="4714876" y="4214024"/>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52" name="Forme 151"/>
          <p:cNvCxnSpPr>
            <a:stCxn id="65" idx="2"/>
            <a:endCxn id="61" idx="2"/>
          </p:cNvCxnSpPr>
          <p:nvPr/>
        </p:nvCxnSpPr>
        <p:spPr>
          <a:xfrm rot="5400000" flipH="1" flipV="1">
            <a:off x="6079282" y="3279039"/>
            <a:ext cx="235864" cy="1321603"/>
          </a:xfrm>
          <a:prstGeom prst="bentConnector4">
            <a:avLst>
              <a:gd name="adj1" fmla="val -96920"/>
              <a:gd name="adj2" fmla="val 59459"/>
            </a:avLst>
          </a:prstGeom>
          <a:ln>
            <a:tailEnd type="arrow"/>
          </a:ln>
        </p:spPr>
        <p:style>
          <a:lnRef idx="1">
            <a:schemeClr val="dk1"/>
          </a:lnRef>
          <a:fillRef idx="0">
            <a:schemeClr val="dk1"/>
          </a:fillRef>
          <a:effectRef idx="0">
            <a:schemeClr val="dk1"/>
          </a:effectRef>
          <a:fontRef idx="minor">
            <a:schemeClr val="tx1"/>
          </a:fontRef>
        </p:style>
      </p:cxnSp>
      <p:cxnSp>
        <p:nvCxnSpPr>
          <p:cNvPr id="155" name="Forme 154"/>
          <p:cNvCxnSpPr/>
          <p:nvPr/>
        </p:nvCxnSpPr>
        <p:spPr>
          <a:xfrm rot="5400000">
            <a:off x="2959922" y="3183690"/>
            <a:ext cx="366636" cy="2286016"/>
          </a:xfrm>
          <a:prstGeom prst="bentConnector2">
            <a:avLst/>
          </a:prstGeom>
          <a:ln>
            <a:tailEnd type="arrow"/>
          </a:ln>
        </p:spPr>
        <p:style>
          <a:lnRef idx="1">
            <a:schemeClr val="dk1"/>
          </a:lnRef>
          <a:fillRef idx="0">
            <a:schemeClr val="dk1"/>
          </a:fillRef>
          <a:effectRef idx="0">
            <a:schemeClr val="dk1"/>
          </a:effectRef>
          <a:fontRef idx="minor">
            <a:schemeClr val="tx1"/>
          </a:fontRef>
        </p:style>
      </p:cxnSp>
      <p:cxnSp>
        <p:nvCxnSpPr>
          <p:cNvPr id="157" name="Connecteur droit 156"/>
          <p:cNvCxnSpPr/>
          <p:nvPr/>
        </p:nvCxnSpPr>
        <p:spPr>
          <a:xfrm flipV="1">
            <a:off x="928662" y="4143380"/>
            <a:ext cx="1071570" cy="1588"/>
          </a:xfrm>
          <a:prstGeom prst="line">
            <a:avLst/>
          </a:prstGeom>
        </p:spPr>
        <p:style>
          <a:lnRef idx="1">
            <a:schemeClr val="dk1"/>
          </a:lnRef>
          <a:fillRef idx="0">
            <a:schemeClr val="dk1"/>
          </a:fillRef>
          <a:effectRef idx="0">
            <a:schemeClr val="dk1"/>
          </a:effectRef>
          <a:fontRef idx="minor">
            <a:schemeClr val="tx1"/>
          </a:fontRef>
        </p:style>
      </p:cxnSp>
      <p:cxnSp>
        <p:nvCxnSpPr>
          <p:cNvPr id="159" name="Connecteur droit 158"/>
          <p:cNvCxnSpPr/>
          <p:nvPr/>
        </p:nvCxnSpPr>
        <p:spPr>
          <a:xfrm rot="5400000">
            <a:off x="1570810" y="4642652"/>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61" name="Connecteur droit 160"/>
          <p:cNvCxnSpPr/>
          <p:nvPr/>
        </p:nvCxnSpPr>
        <p:spPr>
          <a:xfrm rot="10800000">
            <a:off x="1000100" y="4714884"/>
            <a:ext cx="1143008" cy="1588"/>
          </a:xfrm>
          <a:prstGeom prst="line">
            <a:avLst/>
          </a:prstGeom>
        </p:spPr>
        <p:style>
          <a:lnRef idx="1">
            <a:schemeClr val="dk1"/>
          </a:lnRef>
          <a:fillRef idx="0">
            <a:schemeClr val="dk1"/>
          </a:fillRef>
          <a:effectRef idx="0">
            <a:schemeClr val="dk1"/>
          </a:effectRef>
          <a:fontRef idx="minor">
            <a:schemeClr val="tx1"/>
          </a:fontRef>
        </p:style>
      </p:cxnSp>
      <p:cxnSp>
        <p:nvCxnSpPr>
          <p:cNvPr id="163" name="Connecteur droit 162"/>
          <p:cNvCxnSpPr/>
          <p:nvPr/>
        </p:nvCxnSpPr>
        <p:spPr>
          <a:xfrm rot="5400000" flipH="1" flipV="1">
            <a:off x="927868" y="4785528"/>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66" name="Connecteur droit 165"/>
          <p:cNvCxnSpPr/>
          <p:nvPr/>
        </p:nvCxnSpPr>
        <p:spPr>
          <a:xfrm rot="5400000" flipH="1" flipV="1">
            <a:off x="1570810" y="4786322"/>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68" name="Connecteur droit 167"/>
          <p:cNvCxnSpPr/>
          <p:nvPr/>
        </p:nvCxnSpPr>
        <p:spPr>
          <a:xfrm rot="5400000" flipH="1" flipV="1">
            <a:off x="2072464" y="4785528"/>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72" name="Connecteur droit 171"/>
          <p:cNvCxnSpPr/>
          <p:nvPr/>
        </p:nvCxnSpPr>
        <p:spPr>
          <a:xfrm>
            <a:off x="1000100" y="5284800"/>
            <a:ext cx="1143008" cy="1588"/>
          </a:xfrm>
          <a:prstGeom prst="line">
            <a:avLst/>
          </a:prstGeom>
        </p:spPr>
        <p:style>
          <a:lnRef idx="1">
            <a:schemeClr val="dk1"/>
          </a:lnRef>
          <a:fillRef idx="0">
            <a:schemeClr val="dk1"/>
          </a:fillRef>
          <a:effectRef idx="0">
            <a:schemeClr val="dk1"/>
          </a:effectRef>
          <a:fontRef idx="minor">
            <a:schemeClr val="tx1"/>
          </a:fontRef>
        </p:style>
      </p:cxnSp>
      <p:cxnSp>
        <p:nvCxnSpPr>
          <p:cNvPr id="174" name="Connecteur droit 173"/>
          <p:cNvCxnSpPr/>
          <p:nvPr/>
        </p:nvCxnSpPr>
        <p:spPr>
          <a:xfrm rot="5400000" flipH="1" flipV="1">
            <a:off x="928662" y="5214156"/>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78" name="Connecteur droit 177"/>
          <p:cNvCxnSpPr/>
          <p:nvPr/>
        </p:nvCxnSpPr>
        <p:spPr>
          <a:xfrm rot="5400000" flipH="1" flipV="1">
            <a:off x="2035951" y="5178437"/>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81" name="Connecteur droit 180"/>
          <p:cNvCxnSpPr/>
          <p:nvPr/>
        </p:nvCxnSpPr>
        <p:spPr>
          <a:xfrm flipV="1">
            <a:off x="4214810" y="5214950"/>
            <a:ext cx="1071570" cy="1589"/>
          </a:xfrm>
          <a:prstGeom prst="line">
            <a:avLst/>
          </a:prstGeom>
        </p:spPr>
        <p:style>
          <a:lnRef idx="1">
            <a:schemeClr val="dk1"/>
          </a:lnRef>
          <a:fillRef idx="0">
            <a:schemeClr val="dk1"/>
          </a:fillRef>
          <a:effectRef idx="0">
            <a:schemeClr val="dk1"/>
          </a:effectRef>
          <a:fontRef idx="minor">
            <a:schemeClr val="tx1"/>
          </a:fontRef>
        </p:style>
      </p:cxnSp>
      <p:cxnSp>
        <p:nvCxnSpPr>
          <p:cNvPr id="187" name="Forme 186"/>
          <p:cNvCxnSpPr>
            <a:stCxn id="73" idx="2"/>
          </p:cNvCxnSpPr>
          <p:nvPr/>
        </p:nvCxnSpPr>
        <p:spPr>
          <a:xfrm rot="16200000" flipH="1">
            <a:off x="2725387" y="3939840"/>
            <a:ext cx="299921" cy="2536049"/>
          </a:xfrm>
          <a:prstGeom prst="bentConnector2">
            <a:avLst/>
          </a:prstGeom>
          <a:ln>
            <a:tailEnd type="arrow"/>
          </a:ln>
        </p:spPr>
        <p:style>
          <a:lnRef idx="1">
            <a:schemeClr val="dk1"/>
          </a:lnRef>
          <a:fillRef idx="0">
            <a:schemeClr val="dk1"/>
          </a:fillRef>
          <a:effectRef idx="0">
            <a:schemeClr val="dk1"/>
          </a:effectRef>
          <a:fontRef idx="minor">
            <a:schemeClr val="tx1"/>
          </a:fontRef>
        </p:style>
      </p:cxnSp>
      <p:cxnSp>
        <p:nvCxnSpPr>
          <p:cNvPr id="189" name="Connecteur droit 188"/>
          <p:cNvCxnSpPr/>
          <p:nvPr/>
        </p:nvCxnSpPr>
        <p:spPr>
          <a:xfrm rot="5400000" flipH="1" flipV="1">
            <a:off x="4858546" y="5643578"/>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191" name="Forme 190"/>
          <p:cNvCxnSpPr/>
          <p:nvPr/>
        </p:nvCxnSpPr>
        <p:spPr>
          <a:xfrm>
            <a:off x="5214942" y="6072206"/>
            <a:ext cx="1785950" cy="142876"/>
          </a:xfrm>
          <a:prstGeom prst="bentConnector3">
            <a:avLst>
              <a:gd name="adj1" fmla="val 80"/>
            </a:avLst>
          </a:prstGeom>
          <a:ln>
            <a:tailEnd type="arrow"/>
          </a:ln>
        </p:spPr>
        <p:style>
          <a:lnRef idx="1">
            <a:schemeClr val="dk1"/>
          </a:lnRef>
          <a:fillRef idx="0">
            <a:schemeClr val="dk1"/>
          </a:fillRef>
          <a:effectRef idx="0">
            <a:schemeClr val="dk1"/>
          </a:effectRef>
          <a:fontRef idx="minor">
            <a:schemeClr val="tx1"/>
          </a:fontRef>
        </p:style>
      </p:cxnSp>
      <p:cxnSp>
        <p:nvCxnSpPr>
          <p:cNvPr id="82" name="Connecteur droit 81"/>
          <p:cNvCxnSpPr/>
          <p:nvPr/>
        </p:nvCxnSpPr>
        <p:spPr>
          <a:xfrm rot="5400000">
            <a:off x="3963586" y="3393678"/>
            <a:ext cx="501654" cy="794"/>
          </a:xfrm>
          <a:prstGeom prst="line">
            <a:avLst/>
          </a:prstGeom>
        </p:spPr>
        <p:style>
          <a:lnRef idx="1">
            <a:schemeClr val="dk1"/>
          </a:lnRef>
          <a:fillRef idx="0">
            <a:schemeClr val="dk1"/>
          </a:fillRef>
          <a:effectRef idx="0">
            <a:schemeClr val="dk1"/>
          </a:effectRef>
          <a:fontRef idx="minor">
            <a:schemeClr val="tx1"/>
          </a:fontRef>
        </p:style>
      </p:cxnSp>
      <p:graphicFrame>
        <p:nvGraphicFramePr>
          <p:cNvPr id="83" name="Tableau 82"/>
          <p:cNvGraphicFramePr>
            <a:graphicFrameLocks noGrp="1"/>
          </p:cNvGraphicFramePr>
          <p:nvPr/>
        </p:nvGraphicFramePr>
        <p:xfrm>
          <a:off x="500034" y="410510"/>
          <a:ext cx="8281337" cy="518160"/>
        </p:xfrm>
        <a:graphic>
          <a:graphicData uri="http://schemas.openxmlformats.org/drawingml/2006/table">
            <a:tbl>
              <a:tblPr>
                <a:tableStyleId>{306799F8-075E-4A3A-A7F6-7FBC6576F1A4}</a:tableStyleId>
              </a:tblPr>
              <a:tblGrid>
                <a:gridCol w="8281337"/>
              </a:tblGrid>
              <a:tr h="468086">
                <a:tc>
                  <a:txBody>
                    <a:bodyPr/>
                    <a:lstStyle/>
                    <a:p>
                      <a:pPr algn="ctr"/>
                      <a:r>
                        <a:rPr lang="fr-FR" sz="1400" dirty="0" smtClean="0">
                          <a:ln>
                            <a:solidFill>
                              <a:srgbClr val="002060"/>
                            </a:solidFill>
                          </a:ln>
                          <a:solidFill>
                            <a:srgbClr val="00B0F0"/>
                          </a:solidFill>
                        </a:rPr>
                        <a:t>                                                                                                                                 </a:t>
                      </a:r>
                    </a:p>
                    <a:p>
                      <a:pPr algn="ctr"/>
                      <a:r>
                        <a:rPr lang="fr-FR" sz="1400" baseline="0" dirty="0" smtClean="0">
                          <a:ln>
                            <a:solidFill>
                              <a:srgbClr val="002060"/>
                            </a:solidFill>
                          </a:ln>
                          <a:solidFill>
                            <a:srgbClr val="00B0F0"/>
                          </a:solidFill>
                        </a:rPr>
                        <a:t>                                       </a:t>
                      </a:r>
                      <a:endParaRPr lang="fr-FR" sz="1400" dirty="0">
                        <a:ln>
                          <a:solidFill>
                            <a:srgbClr val="002060"/>
                          </a:solidFill>
                        </a:ln>
                        <a:solidFill>
                          <a:srgbClr val="00B0F0"/>
                        </a:solidFill>
                      </a:endParaRPr>
                    </a:p>
                  </a:txBody>
                  <a:tcPr/>
                </a:tc>
              </a:tr>
            </a:tbl>
          </a:graphicData>
        </a:graphic>
      </p:graphicFrame>
      <p:cxnSp>
        <p:nvCxnSpPr>
          <p:cNvPr id="85" name="Connecteur droit 84"/>
          <p:cNvCxnSpPr/>
          <p:nvPr/>
        </p:nvCxnSpPr>
        <p:spPr>
          <a:xfrm rot="5400000">
            <a:off x="-2608313" y="3535363"/>
            <a:ext cx="6215106"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86" name="Connecteur droit 85"/>
          <p:cNvCxnSpPr/>
          <p:nvPr/>
        </p:nvCxnSpPr>
        <p:spPr>
          <a:xfrm rot="5400000">
            <a:off x="-428660" y="3643314"/>
            <a:ext cx="6000792"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87" name="Connecteur droit 86"/>
          <p:cNvCxnSpPr/>
          <p:nvPr/>
        </p:nvCxnSpPr>
        <p:spPr>
          <a:xfrm rot="5400000">
            <a:off x="2965439" y="3535363"/>
            <a:ext cx="6215106"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88" name="Connecteur droit 87"/>
          <p:cNvCxnSpPr/>
          <p:nvPr/>
        </p:nvCxnSpPr>
        <p:spPr>
          <a:xfrm rot="5400000">
            <a:off x="5678495" y="3535363"/>
            <a:ext cx="6215106"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89" name="Connecteur droit 88"/>
          <p:cNvCxnSpPr/>
          <p:nvPr/>
        </p:nvCxnSpPr>
        <p:spPr>
          <a:xfrm rot="10800000">
            <a:off x="500034" y="6642121"/>
            <a:ext cx="8286808" cy="1588"/>
          </a:xfrm>
          <a:prstGeom prst="line">
            <a:avLst/>
          </a:prstGeom>
        </p:spPr>
        <p:style>
          <a:lnRef idx="3">
            <a:schemeClr val="accent3"/>
          </a:lnRef>
          <a:fillRef idx="0">
            <a:schemeClr val="accent3"/>
          </a:fillRef>
          <a:effectRef idx="2">
            <a:schemeClr val="accent3"/>
          </a:effectRef>
          <a:fontRef idx="minor">
            <a:schemeClr val="tx1"/>
          </a:fontRef>
        </p:style>
      </p:cxnSp>
      <p:sp>
        <p:nvSpPr>
          <p:cNvPr id="90" name="Rectangle 89"/>
          <p:cNvSpPr/>
          <p:nvPr/>
        </p:nvSpPr>
        <p:spPr>
          <a:xfrm>
            <a:off x="1571604" y="357166"/>
            <a:ext cx="2143140" cy="338554"/>
          </a:xfrm>
          <a:prstGeom prst="rect">
            <a:avLst/>
          </a:prstGeom>
          <a:noFill/>
        </p:spPr>
        <p:txBody>
          <a:bodyPr wrap="square" lIns="91440" tIns="45720" rIns="91440" bIns="45720">
            <a:spAutoFit/>
          </a:bodyPr>
          <a:lstStyle/>
          <a:p>
            <a:pPr algn="ctr"/>
            <a:r>
              <a:rPr lang="fr-FR"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Milieu  interne                                                                                                              </a:t>
            </a:r>
            <a:endParaRPr lang="fr-FR"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92" name="Rectangle 91"/>
          <p:cNvSpPr/>
          <p:nvPr/>
        </p:nvSpPr>
        <p:spPr>
          <a:xfrm>
            <a:off x="428596" y="642918"/>
            <a:ext cx="1714512" cy="338554"/>
          </a:xfrm>
          <a:prstGeom prst="rect">
            <a:avLst/>
          </a:prstGeom>
          <a:noFill/>
        </p:spPr>
        <p:txBody>
          <a:bodyPr wrap="square" lIns="91440" tIns="45720" rIns="91440" bIns="45720">
            <a:spAutoFit/>
          </a:bodyPr>
          <a:lstStyle/>
          <a:p>
            <a:pPr algn="ctr"/>
            <a:r>
              <a:rPr lang="fr-FR"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Chef de service</a:t>
            </a:r>
            <a:r>
              <a:rPr lang="fr-FR" sz="1600" b="1" cap="none" spc="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endParaRPr lang="fr-FR"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94" name="Rectangle 93"/>
          <p:cNvSpPr/>
          <p:nvPr/>
        </p:nvSpPr>
        <p:spPr>
          <a:xfrm>
            <a:off x="3929058" y="571480"/>
            <a:ext cx="1332129" cy="338554"/>
          </a:xfrm>
          <a:prstGeom prst="rect">
            <a:avLst/>
          </a:prstGeom>
          <a:noFill/>
        </p:spPr>
        <p:txBody>
          <a:bodyPr wrap="square" lIns="91440" tIns="45720" rIns="91440" bIns="45720">
            <a:spAutoFit/>
          </a:bodyPr>
          <a:lstStyle/>
          <a:p>
            <a:pPr algn="ctr"/>
            <a:r>
              <a:rPr lang="fr-FR" sz="1600" b="1" cap="none" spc="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liquidateur</a:t>
            </a:r>
            <a:endParaRPr lang="fr-FR"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96" name="Rectangle 95"/>
          <p:cNvSpPr/>
          <p:nvPr/>
        </p:nvSpPr>
        <p:spPr>
          <a:xfrm>
            <a:off x="6572264" y="500042"/>
            <a:ext cx="1785950" cy="338554"/>
          </a:xfrm>
          <a:prstGeom prst="rect">
            <a:avLst/>
          </a:prstGeom>
          <a:noFill/>
        </p:spPr>
        <p:txBody>
          <a:bodyPr wrap="square" lIns="91440" tIns="45720" rIns="91440" bIns="45720">
            <a:spAutoFit/>
          </a:bodyPr>
          <a:lstStyle/>
          <a:p>
            <a:pPr algn="ctr"/>
            <a:r>
              <a:rPr lang="fr-FR" sz="1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a:t>
            </a:r>
            <a:r>
              <a:rPr lang="fr-FR"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ilieu externe                       </a:t>
            </a:r>
            <a:endParaRPr lang="fr-FR"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cxnSp>
        <p:nvCxnSpPr>
          <p:cNvPr id="98" name="Connecteur droit 97"/>
          <p:cNvCxnSpPr/>
          <p:nvPr/>
        </p:nvCxnSpPr>
        <p:spPr>
          <a:xfrm>
            <a:off x="500034" y="642918"/>
            <a:ext cx="5572164" cy="1588"/>
          </a:xfrm>
          <a:prstGeom prst="line">
            <a:avLst/>
          </a:prstGeom>
        </p:spPr>
        <p:style>
          <a:lnRef idx="3">
            <a:schemeClr val="accent3"/>
          </a:lnRef>
          <a:fillRef idx="0">
            <a:schemeClr val="accent3"/>
          </a:fillRef>
          <a:effectRef idx="2">
            <a:schemeClr val="accent3"/>
          </a:effectRef>
          <a:fontRef idx="minor">
            <a:schemeClr val="tx1"/>
          </a:fontRef>
        </p:style>
      </p:cxn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2000"/>
                                        <p:tgtEl>
                                          <p:spTgt spid="3"/>
                                        </p:tgtEl>
                                      </p:cBhvr>
                                    </p:animEffect>
                                  </p:childTnLst>
                                </p:cTn>
                              </p:par>
                              <p:par>
                                <p:cTn id="8" presetID="8" presetClass="entr" presetSubtype="16" fill="hold" grpId="0" nodeType="withEffect">
                                  <p:stCondLst>
                                    <p:cond delay="500"/>
                                  </p:stCondLst>
                                  <p:childTnLst>
                                    <p:set>
                                      <p:cBhvr>
                                        <p:cTn id="9" dur="1" fill="hold">
                                          <p:stCondLst>
                                            <p:cond delay="0"/>
                                          </p:stCondLst>
                                        </p:cTn>
                                        <p:tgtEl>
                                          <p:spTgt spid="90"/>
                                        </p:tgtEl>
                                        <p:attrNameLst>
                                          <p:attrName>style.visibility</p:attrName>
                                        </p:attrNameLst>
                                      </p:cBhvr>
                                      <p:to>
                                        <p:strVal val="visible"/>
                                      </p:to>
                                    </p:set>
                                    <p:animEffect transition="in" filter="diamond(in)">
                                      <p:cBhvr>
                                        <p:cTn id="10" dur="2000"/>
                                        <p:tgtEl>
                                          <p:spTgt spid="90"/>
                                        </p:tgtEl>
                                      </p:cBhvr>
                                    </p:animEffect>
                                  </p:childTnLst>
                                </p:cTn>
                              </p:par>
                              <p:par>
                                <p:cTn id="11" presetID="8" presetClass="entr" presetSubtype="16" fill="hold" grpId="0" nodeType="withEffect">
                                  <p:stCondLst>
                                    <p:cond delay="500"/>
                                  </p:stCondLst>
                                  <p:childTnLst>
                                    <p:set>
                                      <p:cBhvr>
                                        <p:cTn id="12" dur="1" fill="hold">
                                          <p:stCondLst>
                                            <p:cond delay="0"/>
                                          </p:stCondLst>
                                        </p:cTn>
                                        <p:tgtEl>
                                          <p:spTgt spid="92"/>
                                        </p:tgtEl>
                                        <p:attrNameLst>
                                          <p:attrName>style.visibility</p:attrName>
                                        </p:attrNameLst>
                                      </p:cBhvr>
                                      <p:to>
                                        <p:strVal val="visible"/>
                                      </p:to>
                                    </p:set>
                                    <p:animEffect transition="in" filter="diamond(in)">
                                      <p:cBhvr>
                                        <p:cTn id="13" dur="2000"/>
                                        <p:tgtEl>
                                          <p:spTgt spid="92"/>
                                        </p:tgtEl>
                                      </p:cBhvr>
                                    </p:animEffect>
                                  </p:childTnLst>
                                </p:cTn>
                              </p:par>
                              <p:par>
                                <p:cTn id="14" presetID="8" presetClass="entr" presetSubtype="16" fill="hold" grpId="0" nodeType="withEffect">
                                  <p:stCondLst>
                                    <p:cond delay="500"/>
                                  </p:stCondLst>
                                  <p:childTnLst>
                                    <p:set>
                                      <p:cBhvr>
                                        <p:cTn id="15" dur="1" fill="hold">
                                          <p:stCondLst>
                                            <p:cond delay="0"/>
                                          </p:stCondLst>
                                        </p:cTn>
                                        <p:tgtEl>
                                          <p:spTgt spid="94"/>
                                        </p:tgtEl>
                                        <p:attrNameLst>
                                          <p:attrName>style.visibility</p:attrName>
                                        </p:attrNameLst>
                                      </p:cBhvr>
                                      <p:to>
                                        <p:strVal val="visible"/>
                                      </p:to>
                                    </p:set>
                                    <p:animEffect transition="in" filter="diamond(in)">
                                      <p:cBhvr>
                                        <p:cTn id="16" dur="2000"/>
                                        <p:tgtEl>
                                          <p:spTgt spid="94"/>
                                        </p:tgtEl>
                                      </p:cBhvr>
                                    </p:animEffect>
                                  </p:childTnLst>
                                </p:cTn>
                              </p:par>
                              <p:par>
                                <p:cTn id="17" presetID="8" presetClass="entr" presetSubtype="16" fill="hold" grpId="0" nodeType="withEffect">
                                  <p:stCondLst>
                                    <p:cond delay="500"/>
                                  </p:stCondLst>
                                  <p:childTnLst>
                                    <p:set>
                                      <p:cBhvr>
                                        <p:cTn id="18" dur="1" fill="hold">
                                          <p:stCondLst>
                                            <p:cond delay="0"/>
                                          </p:stCondLst>
                                        </p:cTn>
                                        <p:tgtEl>
                                          <p:spTgt spid="96"/>
                                        </p:tgtEl>
                                        <p:attrNameLst>
                                          <p:attrName>style.visibility</p:attrName>
                                        </p:attrNameLst>
                                      </p:cBhvr>
                                      <p:to>
                                        <p:strVal val="visible"/>
                                      </p:to>
                                    </p:set>
                                    <p:animEffect transition="in" filter="diamond(in)">
                                      <p:cBhvr>
                                        <p:cTn id="19" dur="20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0" grpId="0"/>
      <p:bldP spid="92" grpId="0"/>
      <p:bldP spid="94" grpId="0"/>
      <p:bldP spid="9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lipse 1"/>
          <p:cNvSpPr/>
          <p:nvPr/>
        </p:nvSpPr>
        <p:spPr>
          <a:xfrm>
            <a:off x="7000892" y="428628"/>
            <a:ext cx="1357322" cy="500042"/>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dirty="0" smtClean="0">
                <a:solidFill>
                  <a:schemeClr val="tx1"/>
                </a:solidFill>
              </a:rPr>
              <a:t>Caisse .S .S</a:t>
            </a:r>
            <a:endParaRPr lang="fr-FR" sz="1200" dirty="0">
              <a:solidFill>
                <a:schemeClr val="tx1"/>
              </a:solidFill>
            </a:endParaRPr>
          </a:p>
        </p:txBody>
      </p:sp>
      <p:sp>
        <p:nvSpPr>
          <p:cNvPr id="3" name="Organigramme : Document 2"/>
          <p:cNvSpPr/>
          <p:nvPr/>
        </p:nvSpPr>
        <p:spPr>
          <a:xfrm>
            <a:off x="7000892" y="1071546"/>
            <a:ext cx="571504"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4" name="Organigramme : Document 3"/>
          <p:cNvSpPr/>
          <p:nvPr/>
        </p:nvSpPr>
        <p:spPr>
          <a:xfrm>
            <a:off x="7072330" y="1142984"/>
            <a:ext cx="642942" cy="285752"/>
          </a:xfrm>
          <a:prstGeom prst="flowChartDocumen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D04</a:t>
            </a:r>
            <a:endParaRPr lang="fr-FR" sz="1200" b="1" dirty="0">
              <a:solidFill>
                <a:schemeClr val="tx1"/>
              </a:solidFill>
            </a:endParaRPr>
          </a:p>
        </p:txBody>
      </p:sp>
      <p:sp>
        <p:nvSpPr>
          <p:cNvPr id="5" name="Organigramme : Processus 4"/>
          <p:cNvSpPr/>
          <p:nvPr/>
        </p:nvSpPr>
        <p:spPr>
          <a:xfrm>
            <a:off x="4143372" y="357190"/>
            <a:ext cx="1571636" cy="107154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r>
              <a:rPr lang="fr-FR" sz="1400" dirty="0" smtClean="0">
                <a:solidFill>
                  <a:schemeClr val="tx1"/>
                </a:solidFill>
              </a:rPr>
              <a:t>Consulter ,Donne  miro initial</a:t>
            </a:r>
          </a:p>
          <a:p>
            <a:pPr algn="ctr"/>
            <a:endParaRPr lang="fr-FR" sz="1400" dirty="0" smtClean="0">
              <a:solidFill>
                <a:schemeClr val="tx1"/>
              </a:solidFill>
            </a:endParaRPr>
          </a:p>
          <a:p>
            <a:pPr algn="ctr"/>
            <a:endParaRPr lang="fr-FR" sz="1400" dirty="0" smtClean="0">
              <a:solidFill>
                <a:schemeClr val="tx1"/>
              </a:solidFill>
            </a:endParaRPr>
          </a:p>
          <a:p>
            <a:pPr algn="ctr"/>
            <a:r>
              <a:rPr lang="fr-FR" sz="1400" dirty="0" smtClean="0">
                <a:solidFill>
                  <a:schemeClr val="tx1"/>
                </a:solidFill>
              </a:rPr>
              <a:t>T05</a:t>
            </a:r>
            <a:endParaRPr lang="fr-FR" sz="1400" dirty="0">
              <a:solidFill>
                <a:schemeClr val="tx1"/>
              </a:solidFill>
            </a:endParaRPr>
          </a:p>
        </p:txBody>
      </p:sp>
      <p:sp>
        <p:nvSpPr>
          <p:cNvPr id="6" name="Organigramme : Décision 5"/>
          <p:cNvSpPr/>
          <p:nvPr/>
        </p:nvSpPr>
        <p:spPr>
          <a:xfrm>
            <a:off x="4500562" y="1643050"/>
            <a:ext cx="1000132" cy="214314"/>
          </a:xfrm>
          <a:prstGeom prst="flowChartDecisi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050" dirty="0" smtClean="0">
                <a:solidFill>
                  <a:schemeClr val="tx1"/>
                </a:solidFill>
              </a:rPr>
              <a:t>ACC</a:t>
            </a:r>
            <a:endParaRPr lang="fr-FR" sz="800" dirty="0">
              <a:solidFill>
                <a:schemeClr val="tx1"/>
              </a:solidFill>
            </a:endParaRPr>
          </a:p>
        </p:txBody>
      </p:sp>
      <p:sp>
        <p:nvSpPr>
          <p:cNvPr id="9" name="Organigramme : Multidocument 8"/>
          <p:cNvSpPr/>
          <p:nvPr/>
        </p:nvSpPr>
        <p:spPr>
          <a:xfrm>
            <a:off x="5715008" y="1928802"/>
            <a:ext cx="714380" cy="428628"/>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D10</a:t>
            </a:r>
            <a:endParaRPr lang="fr-FR" sz="1200" b="1" dirty="0">
              <a:solidFill>
                <a:schemeClr val="tx1"/>
              </a:solidFill>
            </a:endParaRPr>
          </a:p>
        </p:txBody>
      </p:sp>
      <p:sp>
        <p:nvSpPr>
          <p:cNvPr id="10" name="Ellipse 9"/>
          <p:cNvSpPr/>
          <p:nvPr/>
        </p:nvSpPr>
        <p:spPr>
          <a:xfrm>
            <a:off x="7143768" y="1928802"/>
            <a:ext cx="1071570" cy="35719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dirty="0" smtClean="0">
                <a:solidFill>
                  <a:schemeClr val="tx1"/>
                </a:solidFill>
              </a:rPr>
              <a:t>A. Droit</a:t>
            </a:r>
            <a:endParaRPr lang="fr-FR" sz="1200" dirty="0">
              <a:solidFill>
                <a:schemeClr val="tx1"/>
              </a:solidFill>
            </a:endParaRPr>
          </a:p>
        </p:txBody>
      </p:sp>
      <p:sp>
        <p:nvSpPr>
          <p:cNvPr id="11" name="Organigramme : Multidocument 10"/>
          <p:cNvSpPr/>
          <p:nvPr/>
        </p:nvSpPr>
        <p:spPr>
          <a:xfrm>
            <a:off x="4357686" y="2571744"/>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a:t>
            </a:r>
            <a:endParaRPr lang="fr-FR" sz="1200" b="1" dirty="0">
              <a:solidFill>
                <a:schemeClr val="tx1"/>
              </a:solidFill>
            </a:endParaRPr>
          </a:p>
        </p:txBody>
      </p:sp>
      <p:sp>
        <p:nvSpPr>
          <p:cNvPr id="12" name="Organigramme : Multidocument 11"/>
          <p:cNvSpPr/>
          <p:nvPr/>
        </p:nvSpPr>
        <p:spPr>
          <a:xfrm>
            <a:off x="4000496" y="2143116"/>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13" name="Organigramme : Document 12"/>
          <p:cNvSpPr/>
          <p:nvPr/>
        </p:nvSpPr>
        <p:spPr>
          <a:xfrm>
            <a:off x="5143504" y="2571744"/>
            <a:ext cx="571504"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D01</a:t>
            </a:r>
            <a:endParaRPr lang="fr-FR" sz="1200" b="1" dirty="0">
              <a:solidFill>
                <a:schemeClr val="tx1"/>
              </a:solidFill>
            </a:endParaRPr>
          </a:p>
        </p:txBody>
      </p:sp>
      <p:sp>
        <p:nvSpPr>
          <p:cNvPr id="14" name="Organigramme : Document 13"/>
          <p:cNvSpPr/>
          <p:nvPr/>
        </p:nvSpPr>
        <p:spPr>
          <a:xfrm>
            <a:off x="4786314" y="2143116"/>
            <a:ext cx="428628"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5" name="Organigramme : Document 14"/>
          <p:cNvSpPr/>
          <p:nvPr/>
        </p:nvSpPr>
        <p:spPr>
          <a:xfrm>
            <a:off x="4857752" y="2214554"/>
            <a:ext cx="571504" cy="285752"/>
          </a:xfrm>
          <a:prstGeom prst="flowChartDocumen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D04</a:t>
            </a:r>
            <a:endParaRPr lang="fr-FR" sz="1200" b="1" dirty="0">
              <a:solidFill>
                <a:schemeClr val="tx1"/>
              </a:solidFill>
            </a:endParaRPr>
          </a:p>
        </p:txBody>
      </p:sp>
      <p:sp>
        <p:nvSpPr>
          <p:cNvPr id="16" name="Organigramme : Processus 15"/>
          <p:cNvSpPr/>
          <p:nvPr/>
        </p:nvSpPr>
        <p:spPr>
          <a:xfrm>
            <a:off x="4000496" y="3000372"/>
            <a:ext cx="1857388" cy="1285884"/>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-étude </a:t>
            </a:r>
          </a:p>
          <a:p>
            <a:pPr algn="ctr"/>
            <a:r>
              <a:rPr lang="fr-FR" sz="1400" dirty="0" smtClean="0">
                <a:solidFill>
                  <a:schemeClr val="tx1"/>
                </a:solidFill>
              </a:rPr>
              <a:t>-création et envoyé</a:t>
            </a:r>
          </a:p>
          <a:p>
            <a:pPr algn="ctr"/>
            <a:r>
              <a:rPr lang="fr-FR" sz="1400" dirty="0" smtClean="0">
                <a:solidFill>
                  <a:schemeClr val="tx1"/>
                </a:solidFill>
              </a:rPr>
              <a:t>-donne numéro finale</a:t>
            </a:r>
          </a:p>
          <a:p>
            <a:pPr algn="ctr"/>
            <a:endParaRPr lang="fr-FR" sz="1400" dirty="0" smtClean="0">
              <a:solidFill>
                <a:schemeClr val="tx1"/>
              </a:solidFill>
            </a:endParaRPr>
          </a:p>
          <a:p>
            <a:pPr algn="ctr"/>
            <a:r>
              <a:rPr lang="fr-FR" sz="1400" dirty="0" smtClean="0">
                <a:solidFill>
                  <a:schemeClr val="tx1"/>
                </a:solidFill>
              </a:rPr>
              <a:t>T06</a:t>
            </a:r>
          </a:p>
        </p:txBody>
      </p:sp>
      <p:sp>
        <p:nvSpPr>
          <p:cNvPr id="17" name="Organigramme : Multidocument 16"/>
          <p:cNvSpPr/>
          <p:nvPr/>
        </p:nvSpPr>
        <p:spPr>
          <a:xfrm>
            <a:off x="6143636" y="4929198"/>
            <a:ext cx="500066" cy="357190"/>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18" name="Organigramme : Multidocument 17"/>
          <p:cNvSpPr/>
          <p:nvPr/>
        </p:nvSpPr>
        <p:spPr>
          <a:xfrm>
            <a:off x="5500694" y="4929198"/>
            <a:ext cx="500066"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a:t>
            </a:r>
            <a:endParaRPr lang="fr-FR" sz="1200" b="1" dirty="0">
              <a:solidFill>
                <a:schemeClr val="tx1"/>
              </a:solidFill>
            </a:endParaRPr>
          </a:p>
        </p:txBody>
      </p:sp>
      <p:sp>
        <p:nvSpPr>
          <p:cNvPr id="19" name="Ellipse 18"/>
          <p:cNvSpPr/>
          <p:nvPr/>
        </p:nvSpPr>
        <p:spPr>
          <a:xfrm>
            <a:off x="7143768" y="5214950"/>
            <a:ext cx="1428760" cy="714380"/>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Chef de S. des pension</a:t>
            </a:r>
            <a:endParaRPr lang="fr-FR" sz="1200" dirty="0">
              <a:solidFill>
                <a:schemeClr val="tx1"/>
              </a:solidFill>
            </a:endParaRPr>
          </a:p>
        </p:txBody>
      </p:sp>
      <p:sp>
        <p:nvSpPr>
          <p:cNvPr id="20" name="Organigramme : Document 19"/>
          <p:cNvSpPr/>
          <p:nvPr/>
        </p:nvSpPr>
        <p:spPr>
          <a:xfrm>
            <a:off x="4714876" y="4929198"/>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D01</a:t>
            </a:r>
            <a:endParaRPr lang="fr-FR" sz="1200" b="1" dirty="0">
              <a:solidFill>
                <a:schemeClr val="tx1"/>
              </a:solidFill>
            </a:endParaRPr>
          </a:p>
        </p:txBody>
      </p:sp>
      <p:sp>
        <p:nvSpPr>
          <p:cNvPr id="21" name="Organigramme : Document 20"/>
          <p:cNvSpPr/>
          <p:nvPr/>
        </p:nvSpPr>
        <p:spPr>
          <a:xfrm>
            <a:off x="4000496" y="4929198"/>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D05</a:t>
            </a:r>
            <a:endParaRPr lang="fr-FR" sz="1200" b="1" dirty="0">
              <a:solidFill>
                <a:schemeClr val="tx1"/>
              </a:solidFill>
            </a:endParaRPr>
          </a:p>
        </p:txBody>
      </p:sp>
      <p:sp>
        <p:nvSpPr>
          <p:cNvPr id="25" name="Organigramme : Processus 24"/>
          <p:cNvSpPr/>
          <p:nvPr/>
        </p:nvSpPr>
        <p:spPr>
          <a:xfrm>
            <a:off x="1285852" y="3143248"/>
            <a:ext cx="1357322" cy="121444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dirty="0" smtClean="0">
                <a:solidFill>
                  <a:schemeClr val="tx1"/>
                </a:solidFill>
              </a:rPr>
              <a:t>Validation et envoyé</a:t>
            </a:r>
          </a:p>
          <a:p>
            <a:pPr algn="ctr"/>
            <a:r>
              <a:rPr lang="fr-FR" sz="1200" dirty="0" smtClean="0">
                <a:solidFill>
                  <a:schemeClr val="tx1"/>
                </a:solidFill>
              </a:rPr>
              <a:t>        </a:t>
            </a:r>
          </a:p>
          <a:p>
            <a:pPr algn="ctr"/>
            <a:endParaRPr lang="fr-FR" sz="1200" dirty="0" smtClean="0">
              <a:solidFill>
                <a:schemeClr val="tx1"/>
              </a:solidFill>
            </a:endParaRPr>
          </a:p>
          <a:p>
            <a:pPr algn="ctr"/>
            <a:r>
              <a:rPr lang="fr-FR" sz="1200" dirty="0" smtClean="0">
                <a:solidFill>
                  <a:schemeClr val="tx1"/>
                </a:solidFill>
              </a:rPr>
              <a:t>T07</a:t>
            </a:r>
            <a:endParaRPr lang="fr-FR" sz="1200" dirty="0">
              <a:solidFill>
                <a:schemeClr val="tx1"/>
              </a:solidFill>
            </a:endParaRPr>
          </a:p>
        </p:txBody>
      </p:sp>
      <p:cxnSp>
        <p:nvCxnSpPr>
          <p:cNvPr id="34" name="Connecteur droit 33"/>
          <p:cNvCxnSpPr/>
          <p:nvPr/>
        </p:nvCxnSpPr>
        <p:spPr>
          <a:xfrm>
            <a:off x="4143372" y="1069958"/>
            <a:ext cx="1571636" cy="1588"/>
          </a:xfrm>
          <a:prstGeom prst="line">
            <a:avLst/>
          </a:prstGeom>
        </p:spPr>
        <p:style>
          <a:lnRef idx="1">
            <a:schemeClr val="dk1"/>
          </a:lnRef>
          <a:fillRef idx="0">
            <a:schemeClr val="dk1"/>
          </a:fillRef>
          <a:effectRef idx="0">
            <a:schemeClr val="dk1"/>
          </a:effectRef>
          <a:fontRef idx="minor">
            <a:schemeClr val="tx1"/>
          </a:fontRef>
        </p:style>
      </p:cxnSp>
      <p:cxnSp>
        <p:nvCxnSpPr>
          <p:cNvPr id="36" name="Connecteur droit 35"/>
          <p:cNvCxnSpPr/>
          <p:nvPr/>
        </p:nvCxnSpPr>
        <p:spPr>
          <a:xfrm rot="5400000">
            <a:off x="4892677" y="1535893"/>
            <a:ext cx="214314" cy="1588"/>
          </a:xfrm>
          <a:prstGeom prst="line">
            <a:avLst/>
          </a:prstGeom>
        </p:spPr>
        <p:style>
          <a:lnRef idx="1">
            <a:schemeClr val="dk1"/>
          </a:lnRef>
          <a:fillRef idx="0">
            <a:schemeClr val="dk1"/>
          </a:fillRef>
          <a:effectRef idx="0">
            <a:schemeClr val="dk1"/>
          </a:effectRef>
          <a:fontRef idx="minor">
            <a:schemeClr val="tx1"/>
          </a:fontRef>
        </p:style>
      </p:cxnSp>
      <p:sp>
        <p:nvSpPr>
          <p:cNvPr id="45" name="Rectangle 44"/>
          <p:cNvSpPr/>
          <p:nvPr/>
        </p:nvSpPr>
        <p:spPr>
          <a:xfrm>
            <a:off x="4214810" y="1500174"/>
            <a:ext cx="1643074" cy="276999"/>
          </a:xfrm>
          <a:prstGeom prst="rect">
            <a:avLst/>
          </a:prstGeom>
        </p:spPr>
        <p:txBody>
          <a:bodyPr wrap="square">
            <a:spAutoFit/>
          </a:bodyPr>
          <a:lstStyle/>
          <a:p>
            <a:r>
              <a:rPr lang="fr-FR" sz="1200" dirty="0" smtClean="0"/>
              <a:t>Oui                        Non</a:t>
            </a:r>
            <a:endParaRPr lang="fr-FR" sz="1200" dirty="0"/>
          </a:p>
        </p:txBody>
      </p:sp>
      <p:cxnSp>
        <p:nvCxnSpPr>
          <p:cNvPr id="47" name="Connecteur droit 46"/>
          <p:cNvCxnSpPr/>
          <p:nvPr/>
        </p:nvCxnSpPr>
        <p:spPr>
          <a:xfrm rot="10800000">
            <a:off x="4214810" y="1784338"/>
            <a:ext cx="357190" cy="1588"/>
          </a:xfrm>
          <a:prstGeom prst="line">
            <a:avLst/>
          </a:prstGeom>
        </p:spPr>
        <p:style>
          <a:lnRef idx="1">
            <a:schemeClr val="dk1"/>
          </a:lnRef>
          <a:fillRef idx="0">
            <a:schemeClr val="dk1"/>
          </a:fillRef>
          <a:effectRef idx="0">
            <a:schemeClr val="dk1"/>
          </a:effectRef>
          <a:fontRef idx="minor">
            <a:schemeClr val="tx1"/>
          </a:fontRef>
        </p:style>
      </p:cxnSp>
      <p:cxnSp>
        <p:nvCxnSpPr>
          <p:cNvPr id="49" name="Connecteur droit 48"/>
          <p:cNvCxnSpPr/>
          <p:nvPr/>
        </p:nvCxnSpPr>
        <p:spPr>
          <a:xfrm>
            <a:off x="5357818" y="1784338"/>
            <a:ext cx="642942" cy="1588"/>
          </a:xfrm>
          <a:prstGeom prst="line">
            <a:avLst/>
          </a:prstGeom>
        </p:spPr>
        <p:style>
          <a:lnRef idx="1">
            <a:schemeClr val="dk1"/>
          </a:lnRef>
          <a:fillRef idx="0">
            <a:schemeClr val="dk1"/>
          </a:fillRef>
          <a:effectRef idx="0">
            <a:schemeClr val="dk1"/>
          </a:effectRef>
          <a:fontRef idx="minor">
            <a:schemeClr val="tx1"/>
          </a:fontRef>
        </p:style>
      </p:cxnSp>
      <p:cxnSp>
        <p:nvCxnSpPr>
          <p:cNvPr id="52" name="Connecteur droit 51"/>
          <p:cNvCxnSpPr/>
          <p:nvPr/>
        </p:nvCxnSpPr>
        <p:spPr>
          <a:xfrm rot="5400000" flipH="1" flipV="1">
            <a:off x="5929322" y="1856570"/>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54" name="Connecteur droit 53"/>
          <p:cNvCxnSpPr/>
          <p:nvPr/>
        </p:nvCxnSpPr>
        <p:spPr>
          <a:xfrm rot="5400000" flipH="1" flipV="1">
            <a:off x="4107256" y="1893480"/>
            <a:ext cx="215108" cy="1588"/>
          </a:xfrm>
          <a:prstGeom prst="line">
            <a:avLst/>
          </a:prstGeom>
        </p:spPr>
        <p:style>
          <a:lnRef idx="1">
            <a:schemeClr val="dk1"/>
          </a:lnRef>
          <a:fillRef idx="0">
            <a:schemeClr val="dk1"/>
          </a:fillRef>
          <a:effectRef idx="0">
            <a:schemeClr val="dk1"/>
          </a:effectRef>
          <a:fontRef idx="minor">
            <a:schemeClr val="tx1"/>
          </a:fontRef>
        </p:style>
      </p:cxnSp>
      <p:cxnSp>
        <p:nvCxnSpPr>
          <p:cNvPr id="57" name="Connecteur droit avec flèche 56"/>
          <p:cNvCxnSpPr/>
          <p:nvPr/>
        </p:nvCxnSpPr>
        <p:spPr>
          <a:xfrm>
            <a:off x="6429388" y="2143116"/>
            <a:ext cx="714380"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59" name="Connecteur droit 58"/>
          <p:cNvCxnSpPr/>
          <p:nvPr/>
        </p:nvCxnSpPr>
        <p:spPr>
          <a:xfrm rot="16200000" flipV="1">
            <a:off x="5857886" y="2428867"/>
            <a:ext cx="142875" cy="3"/>
          </a:xfrm>
          <a:prstGeom prst="line">
            <a:avLst/>
          </a:prstGeom>
        </p:spPr>
        <p:style>
          <a:lnRef idx="1">
            <a:schemeClr val="dk1"/>
          </a:lnRef>
          <a:fillRef idx="0">
            <a:schemeClr val="dk1"/>
          </a:fillRef>
          <a:effectRef idx="0">
            <a:schemeClr val="dk1"/>
          </a:effectRef>
          <a:fontRef idx="minor">
            <a:schemeClr val="tx1"/>
          </a:fontRef>
        </p:style>
      </p:cxnSp>
      <p:cxnSp>
        <p:nvCxnSpPr>
          <p:cNvPr id="62" name="Connecteur droit 61"/>
          <p:cNvCxnSpPr/>
          <p:nvPr/>
        </p:nvCxnSpPr>
        <p:spPr>
          <a:xfrm>
            <a:off x="5857884" y="2498718"/>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64" name="Connecteur droit 63"/>
          <p:cNvCxnSpPr/>
          <p:nvPr/>
        </p:nvCxnSpPr>
        <p:spPr>
          <a:xfrm rot="10800000" flipV="1">
            <a:off x="5929322" y="2500306"/>
            <a:ext cx="73026" cy="71438"/>
          </a:xfrm>
          <a:prstGeom prst="line">
            <a:avLst/>
          </a:prstGeom>
        </p:spPr>
        <p:style>
          <a:lnRef idx="1">
            <a:schemeClr val="dk1"/>
          </a:lnRef>
          <a:fillRef idx="0">
            <a:schemeClr val="dk1"/>
          </a:fillRef>
          <a:effectRef idx="0">
            <a:schemeClr val="dk1"/>
          </a:effectRef>
          <a:fontRef idx="minor">
            <a:schemeClr val="tx1"/>
          </a:fontRef>
        </p:style>
      </p:cxnSp>
      <p:cxnSp>
        <p:nvCxnSpPr>
          <p:cNvPr id="66" name="Connecteur droit 65"/>
          <p:cNvCxnSpPr/>
          <p:nvPr/>
        </p:nvCxnSpPr>
        <p:spPr>
          <a:xfrm rot="5400000">
            <a:off x="5857884" y="2500306"/>
            <a:ext cx="71438" cy="71438"/>
          </a:xfrm>
          <a:prstGeom prst="line">
            <a:avLst/>
          </a:prstGeom>
        </p:spPr>
        <p:style>
          <a:lnRef idx="1">
            <a:schemeClr val="dk1"/>
          </a:lnRef>
          <a:fillRef idx="0">
            <a:schemeClr val="dk1"/>
          </a:fillRef>
          <a:effectRef idx="0">
            <a:schemeClr val="dk1"/>
          </a:effectRef>
          <a:fontRef idx="minor">
            <a:schemeClr val="tx1"/>
          </a:fontRef>
        </p:style>
      </p:cxnSp>
      <p:cxnSp>
        <p:nvCxnSpPr>
          <p:cNvPr id="68" name="Connecteur droit 67"/>
          <p:cNvCxnSpPr/>
          <p:nvPr/>
        </p:nvCxnSpPr>
        <p:spPr>
          <a:xfrm flipV="1">
            <a:off x="5786446" y="2501100"/>
            <a:ext cx="72232" cy="70644"/>
          </a:xfrm>
          <a:prstGeom prst="line">
            <a:avLst/>
          </a:prstGeom>
        </p:spPr>
        <p:style>
          <a:lnRef idx="1">
            <a:schemeClr val="dk1"/>
          </a:lnRef>
          <a:fillRef idx="0">
            <a:schemeClr val="dk1"/>
          </a:fillRef>
          <a:effectRef idx="0">
            <a:schemeClr val="dk1"/>
          </a:effectRef>
          <a:fontRef idx="minor">
            <a:schemeClr val="tx1"/>
          </a:fontRef>
        </p:style>
      </p:cxnSp>
      <p:cxnSp>
        <p:nvCxnSpPr>
          <p:cNvPr id="103" name="Connecteur droit 102"/>
          <p:cNvCxnSpPr/>
          <p:nvPr/>
        </p:nvCxnSpPr>
        <p:spPr>
          <a:xfrm>
            <a:off x="4214810" y="2000240"/>
            <a:ext cx="1285884" cy="1588"/>
          </a:xfrm>
          <a:prstGeom prst="line">
            <a:avLst/>
          </a:prstGeom>
        </p:spPr>
        <p:style>
          <a:lnRef idx="1">
            <a:schemeClr val="dk1"/>
          </a:lnRef>
          <a:fillRef idx="0">
            <a:schemeClr val="dk1"/>
          </a:fillRef>
          <a:effectRef idx="0">
            <a:schemeClr val="dk1"/>
          </a:effectRef>
          <a:fontRef idx="minor">
            <a:schemeClr val="tx1"/>
          </a:fontRef>
        </p:style>
      </p:cxnSp>
      <p:cxnSp>
        <p:nvCxnSpPr>
          <p:cNvPr id="105" name="Connecteur droit 104"/>
          <p:cNvCxnSpPr/>
          <p:nvPr/>
        </p:nvCxnSpPr>
        <p:spPr>
          <a:xfrm rot="5400000" flipH="1" flipV="1">
            <a:off x="5214942" y="2285989"/>
            <a:ext cx="571505" cy="4"/>
          </a:xfrm>
          <a:prstGeom prst="line">
            <a:avLst/>
          </a:prstGeom>
        </p:spPr>
        <p:style>
          <a:lnRef idx="1">
            <a:schemeClr val="dk1"/>
          </a:lnRef>
          <a:fillRef idx="0">
            <a:schemeClr val="dk1"/>
          </a:fillRef>
          <a:effectRef idx="0">
            <a:schemeClr val="dk1"/>
          </a:effectRef>
          <a:fontRef idx="minor">
            <a:schemeClr val="tx1"/>
          </a:fontRef>
        </p:style>
      </p:cxnSp>
      <p:cxnSp>
        <p:nvCxnSpPr>
          <p:cNvPr id="110" name="Connecteur droit 109"/>
          <p:cNvCxnSpPr/>
          <p:nvPr/>
        </p:nvCxnSpPr>
        <p:spPr>
          <a:xfrm rot="5400000" flipH="1" flipV="1">
            <a:off x="4929190" y="2070884"/>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12" name="Connecteur droit 111"/>
          <p:cNvCxnSpPr/>
          <p:nvPr/>
        </p:nvCxnSpPr>
        <p:spPr>
          <a:xfrm rot="16200000" flipV="1">
            <a:off x="4357688" y="2285989"/>
            <a:ext cx="571505" cy="4"/>
          </a:xfrm>
          <a:prstGeom prst="line">
            <a:avLst/>
          </a:prstGeom>
        </p:spPr>
        <p:style>
          <a:lnRef idx="1">
            <a:schemeClr val="dk1"/>
          </a:lnRef>
          <a:fillRef idx="0">
            <a:schemeClr val="dk1"/>
          </a:fillRef>
          <a:effectRef idx="0">
            <a:schemeClr val="dk1"/>
          </a:effectRef>
          <a:fontRef idx="minor">
            <a:schemeClr val="tx1"/>
          </a:fontRef>
        </p:style>
      </p:cxnSp>
      <p:cxnSp>
        <p:nvCxnSpPr>
          <p:cNvPr id="114" name="Connecteur droit 113"/>
          <p:cNvCxnSpPr/>
          <p:nvPr/>
        </p:nvCxnSpPr>
        <p:spPr>
          <a:xfrm rot="5400000" flipH="1" flipV="1">
            <a:off x="4215604" y="2070884"/>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17" name="Connecteur droit 116"/>
          <p:cNvCxnSpPr>
            <a:stCxn id="11" idx="3"/>
            <a:endCxn id="13" idx="1"/>
          </p:cNvCxnSpPr>
          <p:nvPr/>
        </p:nvCxnSpPr>
        <p:spPr>
          <a:xfrm>
            <a:off x="4929190" y="2714620"/>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21" name="Connecteur droit avec flèche 120"/>
          <p:cNvCxnSpPr/>
          <p:nvPr/>
        </p:nvCxnSpPr>
        <p:spPr>
          <a:xfrm rot="5400000">
            <a:off x="4572000" y="2928140"/>
            <a:ext cx="142876"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23" name="Connecteur droit 122"/>
          <p:cNvCxnSpPr/>
          <p:nvPr/>
        </p:nvCxnSpPr>
        <p:spPr>
          <a:xfrm rot="10800000">
            <a:off x="4286248" y="2643182"/>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31" name="Connecteur droit 130"/>
          <p:cNvCxnSpPr/>
          <p:nvPr/>
        </p:nvCxnSpPr>
        <p:spPr>
          <a:xfrm rot="5400000" flipH="1" flipV="1">
            <a:off x="4143372" y="2500306"/>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137" name="Connecteur droit 136"/>
          <p:cNvCxnSpPr/>
          <p:nvPr/>
        </p:nvCxnSpPr>
        <p:spPr>
          <a:xfrm rot="5400000" flipH="1" flipV="1">
            <a:off x="7108049" y="964389"/>
            <a:ext cx="214314" cy="1588"/>
          </a:xfrm>
          <a:prstGeom prst="line">
            <a:avLst/>
          </a:prstGeom>
        </p:spPr>
        <p:style>
          <a:lnRef idx="1">
            <a:schemeClr val="dk1"/>
          </a:lnRef>
          <a:fillRef idx="0">
            <a:schemeClr val="dk1"/>
          </a:fillRef>
          <a:effectRef idx="0">
            <a:schemeClr val="dk1"/>
          </a:effectRef>
          <a:fontRef idx="minor">
            <a:schemeClr val="tx1"/>
          </a:fontRef>
        </p:style>
      </p:cxnSp>
      <p:sp>
        <p:nvSpPr>
          <p:cNvPr id="138" name="Organigramme : Document 137"/>
          <p:cNvSpPr/>
          <p:nvPr/>
        </p:nvSpPr>
        <p:spPr>
          <a:xfrm>
            <a:off x="5929322" y="5429264"/>
            <a:ext cx="428628" cy="214314"/>
          </a:xfrm>
          <a:prstGeom prst="flowChartDocumen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800" dirty="0">
              <a:solidFill>
                <a:schemeClr val="tx1"/>
              </a:solidFill>
            </a:endParaRPr>
          </a:p>
        </p:txBody>
      </p:sp>
      <p:sp>
        <p:nvSpPr>
          <p:cNvPr id="140" name="Organigramme : Document 139"/>
          <p:cNvSpPr/>
          <p:nvPr/>
        </p:nvSpPr>
        <p:spPr>
          <a:xfrm>
            <a:off x="5143504" y="5357826"/>
            <a:ext cx="428628" cy="285752"/>
          </a:xfrm>
          <a:prstGeom prst="flowChartDocumen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800" dirty="0">
              <a:solidFill>
                <a:schemeClr val="tx1"/>
              </a:solidFill>
            </a:endParaRPr>
          </a:p>
        </p:txBody>
      </p:sp>
      <p:sp>
        <p:nvSpPr>
          <p:cNvPr id="141" name="Organigramme : Document 140"/>
          <p:cNvSpPr/>
          <p:nvPr/>
        </p:nvSpPr>
        <p:spPr>
          <a:xfrm>
            <a:off x="4357686" y="5357826"/>
            <a:ext cx="500066" cy="214314"/>
          </a:xfrm>
          <a:prstGeom prst="flowChartDocument">
            <a:avLst/>
          </a:prstGeom>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800" dirty="0">
              <a:solidFill>
                <a:schemeClr val="tx1"/>
              </a:solidFill>
            </a:endParaRPr>
          </a:p>
        </p:txBody>
      </p:sp>
      <p:sp>
        <p:nvSpPr>
          <p:cNvPr id="142" name="Organigramme : Document 141"/>
          <p:cNvSpPr/>
          <p:nvPr/>
        </p:nvSpPr>
        <p:spPr>
          <a:xfrm>
            <a:off x="4429124" y="5429264"/>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t>D06</a:t>
            </a:r>
            <a:endParaRPr lang="fr-FR" sz="1200" b="1" dirty="0"/>
          </a:p>
        </p:txBody>
      </p:sp>
      <p:sp>
        <p:nvSpPr>
          <p:cNvPr id="143" name="Organigramme : Document 142"/>
          <p:cNvSpPr/>
          <p:nvPr/>
        </p:nvSpPr>
        <p:spPr>
          <a:xfrm>
            <a:off x="5214942" y="5429264"/>
            <a:ext cx="500066"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t>D07</a:t>
            </a:r>
            <a:endParaRPr lang="fr-FR" sz="1200" b="1" dirty="0"/>
          </a:p>
        </p:txBody>
      </p:sp>
      <p:sp>
        <p:nvSpPr>
          <p:cNvPr id="144" name="Organigramme : Document 143"/>
          <p:cNvSpPr/>
          <p:nvPr/>
        </p:nvSpPr>
        <p:spPr>
          <a:xfrm>
            <a:off x="6000760" y="5500702"/>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t>D04</a:t>
            </a:r>
            <a:endParaRPr lang="fr-FR" sz="1200" b="1" dirty="0"/>
          </a:p>
        </p:txBody>
      </p:sp>
      <p:sp>
        <p:nvSpPr>
          <p:cNvPr id="145" name="Organigramme : Document 144"/>
          <p:cNvSpPr/>
          <p:nvPr/>
        </p:nvSpPr>
        <p:spPr>
          <a:xfrm>
            <a:off x="2500298" y="4786322"/>
            <a:ext cx="500066"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D01</a:t>
            </a:r>
            <a:endParaRPr lang="fr-FR" sz="1200" b="1" dirty="0">
              <a:solidFill>
                <a:schemeClr val="tx1"/>
              </a:solidFill>
            </a:endParaRPr>
          </a:p>
        </p:txBody>
      </p:sp>
      <p:sp>
        <p:nvSpPr>
          <p:cNvPr id="146" name="Organigramme : Document 145"/>
          <p:cNvSpPr/>
          <p:nvPr/>
        </p:nvSpPr>
        <p:spPr>
          <a:xfrm>
            <a:off x="571472" y="4929198"/>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D05</a:t>
            </a:r>
            <a:endParaRPr lang="fr-FR" sz="1200" b="1" dirty="0">
              <a:solidFill>
                <a:schemeClr val="tx1"/>
              </a:solidFill>
            </a:endParaRPr>
          </a:p>
        </p:txBody>
      </p:sp>
      <p:sp>
        <p:nvSpPr>
          <p:cNvPr id="147" name="Organigramme : Multidocument 146"/>
          <p:cNvSpPr/>
          <p:nvPr/>
        </p:nvSpPr>
        <p:spPr>
          <a:xfrm>
            <a:off x="1857356" y="4857760"/>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148" name="Organigramme : Multidocument 147"/>
          <p:cNvSpPr/>
          <p:nvPr/>
        </p:nvSpPr>
        <p:spPr>
          <a:xfrm>
            <a:off x="1214414" y="4857760"/>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a:t>
            </a:r>
            <a:endParaRPr lang="fr-FR" sz="1200" b="1" dirty="0">
              <a:solidFill>
                <a:schemeClr val="tx1"/>
              </a:solidFill>
            </a:endParaRPr>
          </a:p>
        </p:txBody>
      </p:sp>
      <p:sp>
        <p:nvSpPr>
          <p:cNvPr id="149" name="Organigramme : Document 148"/>
          <p:cNvSpPr/>
          <p:nvPr/>
        </p:nvSpPr>
        <p:spPr>
          <a:xfrm>
            <a:off x="2428860" y="5357826"/>
            <a:ext cx="500066"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50" name="Organigramme : Document 149"/>
          <p:cNvSpPr/>
          <p:nvPr/>
        </p:nvSpPr>
        <p:spPr>
          <a:xfrm>
            <a:off x="1714480" y="5357826"/>
            <a:ext cx="500066"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151" name="Organigramme : Document 150"/>
          <p:cNvSpPr/>
          <p:nvPr/>
        </p:nvSpPr>
        <p:spPr>
          <a:xfrm>
            <a:off x="714348" y="5357826"/>
            <a:ext cx="500066"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cxnSp>
        <p:nvCxnSpPr>
          <p:cNvPr id="153" name="Connecteur droit 152"/>
          <p:cNvCxnSpPr/>
          <p:nvPr/>
        </p:nvCxnSpPr>
        <p:spPr>
          <a:xfrm>
            <a:off x="4000496" y="4000504"/>
            <a:ext cx="1857388" cy="1588"/>
          </a:xfrm>
          <a:prstGeom prst="line">
            <a:avLst/>
          </a:prstGeom>
        </p:spPr>
        <p:style>
          <a:lnRef idx="1">
            <a:schemeClr val="dk1"/>
          </a:lnRef>
          <a:fillRef idx="0">
            <a:schemeClr val="dk1"/>
          </a:fillRef>
          <a:effectRef idx="0">
            <a:schemeClr val="dk1"/>
          </a:effectRef>
          <a:fontRef idx="minor">
            <a:schemeClr val="tx1"/>
          </a:fontRef>
        </p:style>
      </p:cxnSp>
      <p:cxnSp>
        <p:nvCxnSpPr>
          <p:cNvPr id="155" name="Connecteur droit 154"/>
          <p:cNvCxnSpPr/>
          <p:nvPr/>
        </p:nvCxnSpPr>
        <p:spPr>
          <a:xfrm rot="5400000" flipH="1" flipV="1">
            <a:off x="4964115" y="4464057"/>
            <a:ext cx="357190" cy="1588"/>
          </a:xfrm>
          <a:prstGeom prst="line">
            <a:avLst/>
          </a:prstGeom>
        </p:spPr>
        <p:style>
          <a:lnRef idx="1">
            <a:schemeClr val="dk1"/>
          </a:lnRef>
          <a:fillRef idx="0">
            <a:schemeClr val="dk1"/>
          </a:fillRef>
          <a:effectRef idx="0">
            <a:schemeClr val="dk1"/>
          </a:effectRef>
          <a:fontRef idx="minor">
            <a:schemeClr val="tx1"/>
          </a:fontRef>
        </p:style>
      </p:cxnSp>
      <p:cxnSp>
        <p:nvCxnSpPr>
          <p:cNvPr id="157" name="Connecteur droit 156"/>
          <p:cNvCxnSpPr/>
          <p:nvPr/>
        </p:nvCxnSpPr>
        <p:spPr>
          <a:xfrm rot="10800000" flipV="1">
            <a:off x="4143372" y="4643444"/>
            <a:ext cx="2428892" cy="1"/>
          </a:xfrm>
          <a:prstGeom prst="line">
            <a:avLst/>
          </a:prstGeom>
        </p:spPr>
        <p:style>
          <a:lnRef idx="1">
            <a:schemeClr val="dk1"/>
          </a:lnRef>
          <a:fillRef idx="0">
            <a:schemeClr val="dk1"/>
          </a:fillRef>
          <a:effectRef idx="0">
            <a:schemeClr val="dk1"/>
          </a:effectRef>
          <a:fontRef idx="minor">
            <a:schemeClr val="tx1"/>
          </a:fontRef>
        </p:style>
      </p:cxnSp>
      <p:cxnSp>
        <p:nvCxnSpPr>
          <p:cNvPr id="159" name="Connecteur droit 158"/>
          <p:cNvCxnSpPr/>
          <p:nvPr/>
        </p:nvCxnSpPr>
        <p:spPr>
          <a:xfrm>
            <a:off x="4143372" y="5856304"/>
            <a:ext cx="2428892" cy="1588"/>
          </a:xfrm>
          <a:prstGeom prst="line">
            <a:avLst/>
          </a:prstGeom>
        </p:spPr>
        <p:style>
          <a:lnRef idx="1">
            <a:schemeClr val="dk1"/>
          </a:lnRef>
          <a:fillRef idx="0">
            <a:schemeClr val="dk1"/>
          </a:fillRef>
          <a:effectRef idx="0">
            <a:schemeClr val="dk1"/>
          </a:effectRef>
          <a:fontRef idx="minor">
            <a:schemeClr val="tx1"/>
          </a:fontRef>
        </p:style>
      </p:cxnSp>
      <p:cxnSp>
        <p:nvCxnSpPr>
          <p:cNvPr id="161" name="Connecteur droit 160"/>
          <p:cNvCxnSpPr/>
          <p:nvPr/>
        </p:nvCxnSpPr>
        <p:spPr>
          <a:xfrm rot="5400000" flipH="1" flipV="1">
            <a:off x="3786182" y="5500702"/>
            <a:ext cx="714380" cy="1588"/>
          </a:xfrm>
          <a:prstGeom prst="line">
            <a:avLst/>
          </a:prstGeom>
        </p:spPr>
        <p:style>
          <a:lnRef idx="1">
            <a:schemeClr val="dk1"/>
          </a:lnRef>
          <a:fillRef idx="0">
            <a:schemeClr val="dk1"/>
          </a:fillRef>
          <a:effectRef idx="0">
            <a:schemeClr val="dk1"/>
          </a:effectRef>
          <a:fontRef idx="minor">
            <a:schemeClr val="tx1"/>
          </a:fontRef>
        </p:style>
      </p:cxnSp>
      <p:cxnSp>
        <p:nvCxnSpPr>
          <p:cNvPr id="165" name="Connecteur droit 164"/>
          <p:cNvCxnSpPr/>
          <p:nvPr/>
        </p:nvCxnSpPr>
        <p:spPr>
          <a:xfrm rot="5400000" flipH="1" flipV="1">
            <a:off x="6251190" y="5536024"/>
            <a:ext cx="642942" cy="794"/>
          </a:xfrm>
          <a:prstGeom prst="line">
            <a:avLst/>
          </a:prstGeom>
        </p:spPr>
        <p:style>
          <a:lnRef idx="1">
            <a:schemeClr val="dk1"/>
          </a:lnRef>
          <a:fillRef idx="0">
            <a:schemeClr val="dk1"/>
          </a:fillRef>
          <a:effectRef idx="0">
            <a:schemeClr val="dk1"/>
          </a:effectRef>
          <a:fontRef idx="minor">
            <a:schemeClr val="tx1"/>
          </a:fontRef>
        </p:style>
      </p:cxnSp>
      <p:cxnSp>
        <p:nvCxnSpPr>
          <p:cNvPr id="177" name="Connecteur droit 176"/>
          <p:cNvCxnSpPr/>
          <p:nvPr/>
        </p:nvCxnSpPr>
        <p:spPr>
          <a:xfrm rot="5400000" flipH="1" flipV="1">
            <a:off x="4001290" y="4785528"/>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185" name="Connecteur droit 184"/>
          <p:cNvCxnSpPr/>
          <p:nvPr/>
        </p:nvCxnSpPr>
        <p:spPr>
          <a:xfrm rot="16200000" flipV="1">
            <a:off x="4214813" y="5000634"/>
            <a:ext cx="714381" cy="5"/>
          </a:xfrm>
          <a:prstGeom prst="line">
            <a:avLst/>
          </a:prstGeom>
        </p:spPr>
        <p:style>
          <a:lnRef idx="1">
            <a:schemeClr val="dk1"/>
          </a:lnRef>
          <a:fillRef idx="0">
            <a:schemeClr val="dk1"/>
          </a:fillRef>
          <a:effectRef idx="0">
            <a:schemeClr val="dk1"/>
          </a:effectRef>
          <a:fontRef idx="minor">
            <a:schemeClr val="tx1"/>
          </a:fontRef>
        </p:style>
      </p:cxnSp>
      <p:cxnSp>
        <p:nvCxnSpPr>
          <p:cNvPr id="187" name="Connecteur droit 186"/>
          <p:cNvCxnSpPr/>
          <p:nvPr/>
        </p:nvCxnSpPr>
        <p:spPr>
          <a:xfrm rot="5400000" flipH="1" flipV="1">
            <a:off x="4464843" y="5749941"/>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89" name="Connecteur droit 188"/>
          <p:cNvCxnSpPr/>
          <p:nvPr/>
        </p:nvCxnSpPr>
        <p:spPr>
          <a:xfrm rot="5400000" flipH="1" flipV="1">
            <a:off x="5286380" y="5785660"/>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91" name="Connecteur droit 190"/>
          <p:cNvCxnSpPr>
            <a:stCxn id="140" idx="0"/>
          </p:cNvCxnSpPr>
          <p:nvPr/>
        </p:nvCxnSpPr>
        <p:spPr>
          <a:xfrm rot="5400000" flipH="1" flipV="1">
            <a:off x="5000628" y="5000636"/>
            <a:ext cx="714380" cy="1588"/>
          </a:xfrm>
          <a:prstGeom prst="line">
            <a:avLst/>
          </a:prstGeom>
        </p:spPr>
        <p:style>
          <a:lnRef idx="1">
            <a:schemeClr val="dk1"/>
          </a:lnRef>
          <a:fillRef idx="0">
            <a:schemeClr val="dk1"/>
          </a:fillRef>
          <a:effectRef idx="0">
            <a:schemeClr val="dk1"/>
          </a:effectRef>
          <a:fontRef idx="minor">
            <a:schemeClr val="tx1"/>
          </a:fontRef>
        </p:style>
      </p:cxnSp>
      <p:cxnSp>
        <p:nvCxnSpPr>
          <p:cNvPr id="193" name="Connecteur droit 192"/>
          <p:cNvCxnSpPr/>
          <p:nvPr/>
        </p:nvCxnSpPr>
        <p:spPr>
          <a:xfrm rot="5400000" flipH="1" flipV="1">
            <a:off x="4786312" y="4786320"/>
            <a:ext cx="285755" cy="1"/>
          </a:xfrm>
          <a:prstGeom prst="line">
            <a:avLst/>
          </a:prstGeom>
        </p:spPr>
        <p:style>
          <a:lnRef idx="1">
            <a:schemeClr val="dk1"/>
          </a:lnRef>
          <a:fillRef idx="0">
            <a:schemeClr val="dk1"/>
          </a:fillRef>
          <a:effectRef idx="0">
            <a:schemeClr val="dk1"/>
          </a:effectRef>
          <a:fontRef idx="minor">
            <a:schemeClr val="tx1"/>
          </a:fontRef>
        </p:style>
      </p:cxnSp>
      <p:cxnSp>
        <p:nvCxnSpPr>
          <p:cNvPr id="198" name="Connecteur droit 197"/>
          <p:cNvCxnSpPr/>
          <p:nvPr/>
        </p:nvCxnSpPr>
        <p:spPr>
          <a:xfrm rot="5400000" flipH="1" flipV="1">
            <a:off x="5571338" y="4785528"/>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200" name="Connecteur droit 199"/>
          <p:cNvCxnSpPr/>
          <p:nvPr/>
        </p:nvCxnSpPr>
        <p:spPr>
          <a:xfrm rot="5400000" flipH="1" flipV="1">
            <a:off x="5678495" y="5035561"/>
            <a:ext cx="785818" cy="1588"/>
          </a:xfrm>
          <a:prstGeom prst="line">
            <a:avLst/>
          </a:prstGeom>
        </p:spPr>
        <p:style>
          <a:lnRef idx="1">
            <a:schemeClr val="dk1"/>
          </a:lnRef>
          <a:fillRef idx="0">
            <a:schemeClr val="dk1"/>
          </a:fillRef>
          <a:effectRef idx="0">
            <a:schemeClr val="dk1"/>
          </a:effectRef>
          <a:fontRef idx="minor">
            <a:schemeClr val="tx1"/>
          </a:fontRef>
        </p:style>
      </p:cxnSp>
      <p:cxnSp>
        <p:nvCxnSpPr>
          <p:cNvPr id="202" name="Connecteur droit 201"/>
          <p:cNvCxnSpPr/>
          <p:nvPr/>
        </p:nvCxnSpPr>
        <p:spPr>
          <a:xfrm rot="5400000" flipH="1" flipV="1">
            <a:off x="6428594" y="4785528"/>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209" name="Connecteur droit 208"/>
          <p:cNvCxnSpPr/>
          <p:nvPr/>
        </p:nvCxnSpPr>
        <p:spPr>
          <a:xfrm flipV="1">
            <a:off x="1285852" y="3998915"/>
            <a:ext cx="1357322" cy="1589"/>
          </a:xfrm>
          <a:prstGeom prst="line">
            <a:avLst/>
          </a:prstGeom>
        </p:spPr>
        <p:style>
          <a:lnRef idx="1">
            <a:schemeClr val="dk1"/>
          </a:lnRef>
          <a:fillRef idx="0">
            <a:schemeClr val="dk1"/>
          </a:fillRef>
          <a:effectRef idx="0">
            <a:schemeClr val="dk1"/>
          </a:effectRef>
          <a:fontRef idx="minor">
            <a:schemeClr val="tx1"/>
          </a:fontRef>
        </p:style>
      </p:cxnSp>
      <p:sp>
        <p:nvSpPr>
          <p:cNvPr id="211" name="Ellipse 210"/>
          <p:cNvSpPr/>
          <p:nvPr/>
        </p:nvSpPr>
        <p:spPr>
          <a:xfrm>
            <a:off x="2357422" y="3669033"/>
            <a:ext cx="71438" cy="45719"/>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12" name="Ellipse 211"/>
          <p:cNvSpPr/>
          <p:nvPr/>
        </p:nvSpPr>
        <p:spPr>
          <a:xfrm>
            <a:off x="2285984" y="3786191"/>
            <a:ext cx="214314" cy="14287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cxnSp>
        <p:nvCxnSpPr>
          <p:cNvPr id="215" name="Connecteur droit 214"/>
          <p:cNvCxnSpPr/>
          <p:nvPr/>
        </p:nvCxnSpPr>
        <p:spPr>
          <a:xfrm rot="5400000" flipH="1" flipV="1">
            <a:off x="2322497" y="3749677"/>
            <a:ext cx="71438" cy="1588"/>
          </a:xfrm>
          <a:prstGeom prst="line">
            <a:avLst/>
          </a:prstGeom>
        </p:spPr>
        <p:style>
          <a:lnRef idx="1">
            <a:schemeClr val="dk1"/>
          </a:lnRef>
          <a:fillRef idx="0">
            <a:schemeClr val="dk1"/>
          </a:fillRef>
          <a:effectRef idx="0">
            <a:schemeClr val="dk1"/>
          </a:effectRef>
          <a:fontRef idx="minor">
            <a:schemeClr val="tx1"/>
          </a:fontRef>
        </p:style>
      </p:cxnSp>
      <p:cxnSp>
        <p:nvCxnSpPr>
          <p:cNvPr id="217" name="Connecteur droit 216"/>
          <p:cNvCxnSpPr/>
          <p:nvPr/>
        </p:nvCxnSpPr>
        <p:spPr>
          <a:xfrm rot="5400000" flipH="1" flipV="1">
            <a:off x="2393140" y="3750471"/>
            <a:ext cx="71439" cy="1"/>
          </a:xfrm>
          <a:prstGeom prst="line">
            <a:avLst/>
          </a:prstGeom>
        </p:spPr>
        <p:style>
          <a:lnRef idx="1">
            <a:schemeClr val="dk1"/>
          </a:lnRef>
          <a:fillRef idx="0">
            <a:schemeClr val="dk1"/>
          </a:fillRef>
          <a:effectRef idx="0">
            <a:schemeClr val="dk1"/>
          </a:effectRef>
          <a:fontRef idx="minor">
            <a:schemeClr val="tx1"/>
          </a:fontRef>
        </p:style>
      </p:cxnSp>
      <p:cxnSp>
        <p:nvCxnSpPr>
          <p:cNvPr id="229" name="Connecteur droit 228"/>
          <p:cNvCxnSpPr/>
          <p:nvPr/>
        </p:nvCxnSpPr>
        <p:spPr>
          <a:xfrm>
            <a:off x="642910" y="4572008"/>
            <a:ext cx="2428892" cy="1588"/>
          </a:xfrm>
          <a:prstGeom prst="line">
            <a:avLst/>
          </a:prstGeom>
        </p:spPr>
        <p:style>
          <a:lnRef idx="1">
            <a:schemeClr val="dk1"/>
          </a:lnRef>
          <a:fillRef idx="0">
            <a:schemeClr val="dk1"/>
          </a:fillRef>
          <a:effectRef idx="0">
            <a:schemeClr val="dk1"/>
          </a:effectRef>
          <a:fontRef idx="minor">
            <a:schemeClr val="tx1"/>
          </a:fontRef>
        </p:style>
      </p:cxnSp>
      <p:cxnSp>
        <p:nvCxnSpPr>
          <p:cNvPr id="231" name="Connecteur droit 230"/>
          <p:cNvCxnSpPr/>
          <p:nvPr/>
        </p:nvCxnSpPr>
        <p:spPr>
          <a:xfrm>
            <a:off x="642910" y="5857892"/>
            <a:ext cx="2428892" cy="1588"/>
          </a:xfrm>
          <a:prstGeom prst="line">
            <a:avLst/>
          </a:prstGeom>
        </p:spPr>
        <p:style>
          <a:lnRef idx="1">
            <a:schemeClr val="dk1"/>
          </a:lnRef>
          <a:fillRef idx="0">
            <a:schemeClr val="dk1"/>
          </a:fillRef>
          <a:effectRef idx="0">
            <a:schemeClr val="dk1"/>
          </a:effectRef>
          <a:fontRef idx="minor">
            <a:schemeClr val="tx1"/>
          </a:fontRef>
        </p:style>
      </p:cxnSp>
      <p:sp>
        <p:nvSpPr>
          <p:cNvPr id="235" name="Organigramme : Document 234"/>
          <p:cNvSpPr/>
          <p:nvPr/>
        </p:nvSpPr>
        <p:spPr>
          <a:xfrm>
            <a:off x="2500298" y="5429264"/>
            <a:ext cx="500066"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t>D07</a:t>
            </a:r>
            <a:endParaRPr lang="fr-FR" sz="1200" b="1" dirty="0"/>
          </a:p>
        </p:txBody>
      </p:sp>
      <p:sp>
        <p:nvSpPr>
          <p:cNvPr id="236" name="Organigramme : Document 235"/>
          <p:cNvSpPr/>
          <p:nvPr/>
        </p:nvSpPr>
        <p:spPr>
          <a:xfrm>
            <a:off x="1785918" y="5429264"/>
            <a:ext cx="500066"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t>D06</a:t>
            </a:r>
            <a:endParaRPr lang="fr-FR" sz="1200" b="1" dirty="0"/>
          </a:p>
        </p:txBody>
      </p:sp>
      <p:sp>
        <p:nvSpPr>
          <p:cNvPr id="237" name="Organigramme : Document 236"/>
          <p:cNvSpPr/>
          <p:nvPr/>
        </p:nvSpPr>
        <p:spPr>
          <a:xfrm>
            <a:off x="785786" y="5429264"/>
            <a:ext cx="500066"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t>D04</a:t>
            </a:r>
            <a:endParaRPr lang="fr-FR" sz="1200" b="1" dirty="0"/>
          </a:p>
        </p:txBody>
      </p:sp>
      <p:cxnSp>
        <p:nvCxnSpPr>
          <p:cNvPr id="239" name="Connecteur droit 238"/>
          <p:cNvCxnSpPr/>
          <p:nvPr/>
        </p:nvCxnSpPr>
        <p:spPr>
          <a:xfrm rot="5400000" flipH="1" flipV="1">
            <a:off x="2428463" y="5214553"/>
            <a:ext cx="1285884" cy="794"/>
          </a:xfrm>
          <a:prstGeom prst="line">
            <a:avLst/>
          </a:prstGeom>
        </p:spPr>
        <p:style>
          <a:lnRef idx="1">
            <a:schemeClr val="dk1"/>
          </a:lnRef>
          <a:fillRef idx="0">
            <a:schemeClr val="dk1"/>
          </a:fillRef>
          <a:effectRef idx="0">
            <a:schemeClr val="dk1"/>
          </a:effectRef>
          <a:fontRef idx="minor">
            <a:schemeClr val="tx1"/>
          </a:fontRef>
        </p:style>
      </p:cxnSp>
      <p:cxnSp>
        <p:nvCxnSpPr>
          <p:cNvPr id="244" name="Connecteur droit 243"/>
          <p:cNvCxnSpPr/>
          <p:nvPr/>
        </p:nvCxnSpPr>
        <p:spPr>
          <a:xfrm rot="5400000" flipH="1" flipV="1">
            <a:off x="286514" y="5499908"/>
            <a:ext cx="714380" cy="1588"/>
          </a:xfrm>
          <a:prstGeom prst="line">
            <a:avLst/>
          </a:prstGeom>
        </p:spPr>
        <p:style>
          <a:lnRef idx="1">
            <a:schemeClr val="dk1"/>
          </a:lnRef>
          <a:fillRef idx="0">
            <a:schemeClr val="dk1"/>
          </a:fillRef>
          <a:effectRef idx="0">
            <a:schemeClr val="dk1"/>
          </a:effectRef>
          <a:fontRef idx="minor">
            <a:schemeClr val="tx1"/>
          </a:fontRef>
        </p:style>
      </p:cxnSp>
      <p:cxnSp>
        <p:nvCxnSpPr>
          <p:cNvPr id="246" name="Connecteur droit 245"/>
          <p:cNvCxnSpPr/>
          <p:nvPr/>
        </p:nvCxnSpPr>
        <p:spPr>
          <a:xfrm rot="5400000" flipH="1" flipV="1">
            <a:off x="464315" y="4750603"/>
            <a:ext cx="357190" cy="1588"/>
          </a:xfrm>
          <a:prstGeom prst="line">
            <a:avLst/>
          </a:prstGeom>
        </p:spPr>
        <p:style>
          <a:lnRef idx="1">
            <a:schemeClr val="dk1"/>
          </a:lnRef>
          <a:fillRef idx="0">
            <a:schemeClr val="dk1"/>
          </a:fillRef>
          <a:effectRef idx="0">
            <a:schemeClr val="dk1"/>
          </a:effectRef>
          <a:fontRef idx="minor">
            <a:schemeClr val="tx1"/>
          </a:fontRef>
        </p:style>
      </p:cxnSp>
      <p:cxnSp>
        <p:nvCxnSpPr>
          <p:cNvPr id="251" name="Connecteur droit 250"/>
          <p:cNvCxnSpPr/>
          <p:nvPr/>
        </p:nvCxnSpPr>
        <p:spPr>
          <a:xfrm rot="5400000" flipH="1" flipV="1">
            <a:off x="749273" y="4964123"/>
            <a:ext cx="785818" cy="1588"/>
          </a:xfrm>
          <a:prstGeom prst="line">
            <a:avLst/>
          </a:prstGeom>
        </p:spPr>
        <p:style>
          <a:lnRef idx="1">
            <a:schemeClr val="dk1"/>
          </a:lnRef>
          <a:fillRef idx="0">
            <a:schemeClr val="dk1"/>
          </a:fillRef>
          <a:effectRef idx="0">
            <a:schemeClr val="dk1"/>
          </a:effectRef>
          <a:fontRef idx="minor">
            <a:schemeClr val="tx1"/>
          </a:fontRef>
        </p:style>
      </p:cxnSp>
      <p:cxnSp>
        <p:nvCxnSpPr>
          <p:cNvPr id="253" name="Connecteur droit 252"/>
          <p:cNvCxnSpPr/>
          <p:nvPr/>
        </p:nvCxnSpPr>
        <p:spPr>
          <a:xfrm rot="5400000" flipH="1" flipV="1">
            <a:off x="1036216" y="5750338"/>
            <a:ext cx="214314" cy="794"/>
          </a:xfrm>
          <a:prstGeom prst="line">
            <a:avLst/>
          </a:prstGeom>
        </p:spPr>
        <p:style>
          <a:lnRef idx="1">
            <a:schemeClr val="dk1"/>
          </a:lnRef>
          <a:fillRef idx="0">
            <a:schemeClr val="dk1"/>
          </a:fillRef>
          <a:effectRef idx="0">
            <a:schemeClr val="dk1"/>
          </a:effectRef>
          <a:fontRef idx="minor">
            <a:schemeClr val="tx1"/>
          </a:fontRef>
        </p:style>
      </p:cxnSp>
      <p:cxnSp>
        <p:nvCxnSpPr>
          <p:cNvPr id="256" name="Connecteur droit 255"/>
          <p:cNvCxnSpPr/>
          <p:nvPr/>
        </p:nvCxnSpPr>
        <p:spPr>
          <a:xfrm rot="5400000" flipH="1" flipV="1">
            <a:off x="1214017" y="4714487"/>
            <a:ext cx="285752" cy="794"/>
          </a:xfrm>
          <a:prstGeom prst="line">
            <a:avLst/>
          </a:prstGeom>
        </p:spPr>
        <p:style>
          <a:lnRef idx="1">
            <a:schemeClr val="dk1"/>
          </a:lnRef>
          <a:fillRef idx="0">
            <a:schemeClr val="dk1"/>
          </a:fillRef>
          <a:effectRef idx="0">
            <a:schemeClr val="dk1"/>
          </a:effectRef>
          <a:fontRef idx="minor">
            <a:schemeClr val="tx1"/>
          </a:fontRef>
        </p:style>
      </p:cxnSp>
      <p:cxnSp>
        <p:nvCxnSpPr>
          <p:cNvPr id="258" name="Connecteur droit 257"/>
          <p:cNvCxnSpPr/>
          <p:nvPr/>
        </p:nvCxnSpPr>
        <p:spPr>
          <a:xfrm rot="5400000" flipH="1" flipV="1">
            <a:off x="1857356" y="4714884"/>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260" name="Connecteur droit 259"/>
          <p:cNvCxnSpPr/>
          <p:nvPr/>
        </p:nvCxnSpPr>
        <p:spPr>
          <a:xfrm rot="16200000" flipV="1">
            <a:off x="2536015" y="4679163"/>
            <a:ext cx="214317" cy="1"/>
          </a:xfrm>
          <a:prstGeom prst="line">
            <a:avLst/>
          </a:prstGeom>
        </p:spPr>
        <p:style>
          <a:lnRef idx="1">
            <a:schemeClr val="dk1"/>
          </a:lnRef>
          <a:fillRef idx="0">
            <a:schemeClr val="dk1"/>
          </a:fillRef>
          <a:effectRef idx="0">
            <a:schemeClr val="dk1"/>
          </a:effectRef>
          <a:fontRef idx="minor">
            <a:schemeClr val="tx1"/>
          </a:fontRef>
        </p:style>
      </p:cxnSp>
      <p:cxnSp>
        <p:nvCxnSpPr>
          <p:cNvPr id="265" name="Connecteur droit 264"/>
          <p:cNvCxnSpPr/>
          <p:nvPr/>
        </p:nvCxnSpPr>
        <p:spPr>
          <a:xfrm rot="5400000" flipH="1" flipV="1">
            <a:off x="2571737" y="5786453"/>
            <a:ext cx="142876" cy="2"/>
          </a:xfrm>
          <a:prstGeom prst="line">
            <a:avLst/>
          </a:prstGeom>
        </p:spPr>
        <p:style>
          <a:lnRef idx="1">
            <a:schemeClr val="dk1"/>
          </a:lnRef>
          <a:fillRef idx="0">
            <a:schemeClr val="dk1"/>
          </a:fillRef>
          <a:effectRef idx="0">
            <a:schemeClr val="dk1"/>
          </a:effectRef>
          <a:fontRef idx="minor">
            <a:schemeClr val="tx1"/>
          </a:fontRef>
        </p:style>
      </p:cxnSp>
      <p:cxnSp>
        <p:nvCxnSpPr>
          <p:cNvPr id="269" name="Connecteur droit 268"/>
          <p:cNvCxnSpPr/>
          <p:nvPr/>
        </p:nvCxnSpPr>
        <p:spPr>
          <a:xfrm rot="5400000" flipH="1" flipV="1">
            <a:off x="2501489" y="5214553"/>
            <a:ext cx="284958" cy="1588"/>
          </a:xfrm>
          <a:prstGeom prst="line">
            <a:avLst/>
          </a:prstGeom>
        </p:spPr>
        <p:style>
          <a:lnRef idx="1">
            <a:schemeClr val="dk1"/>
          </a:lnRef>
          <a:fillRef idx="0">
            <a:schemeClr val="dk1"/>
          </a:fillRef>
          <a:effectRef idx="0">
            <a:schemeClr val="dk1"/>
          </a:effectRef>
          <a:fontRef idx="minor">
            <a:schemeClr val="tx1"/>
          </a:fontRef>
        </p:style>
      </p:cxnSp>
      <p:cxnSp>
        <p:nvCxnSpPr>
          <p:cNvPr id="273" name="Connecteur droit 272"/>
          <p:cNvCxnSpPr/>
          <p:nvPr/>
        </p:nvCxnSpPr>
        <p:spPr>
          <a:xfrm rot="5400000" flipH="1" flipV="1">
            <a:off x="1893548" y="5250196"/>
            <a:ext cx="214314" cy="946"/>
          </a:xfrm>
          <a:prstGeom prst="line">
            <a:avLst/>
          </a:prstGeom>
        </p:spPr>
        <p:style>
          <a:lnRef idx="1">
            <a:schemeClr val="dk1"/>
          </a:lnRef>
          <a:fillRef idx="0">
            <a:schemeClr val="dk1"/>
          </a:fillRef>
          <a:effectRef idx="0">
            <a:schemeClr val="dk1"/>
          </a:effectRef>
          <a:fontRef idx="minor">
            <a:schemeClr val="tx1"/>
          </a:fontRef>
        </p:style>
      </p:cxnSp>
      <p:cxnSp>
        <p:nvCxnSpPr>
          <p:cNvPr id="276" name="Connecteur droit 275"/>
          <p:cNvCxnSpPr/>
          <p:nvPr/>
        </p:nvCxnSpPr>
        <p:spPr>
          <a:xfrm rot="5400000" flipH="1" flipV="1">
            <a:off x="1929588" y="5785660"/>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283" name="Connecteur droit 282"/>
          <p:cNvCxnSpPr/>
          <p:nvPr/>
        </p:nvCxnSpPr>
        <p:spPr>
          <a:xfrm rot="5400000" flipH="1" flipV="1">
            <a:off x="1750200" y="4464850"/>
            <a:ext cx="214314" cy="2"/>
          </a:xfrm>
          <a:prstGeom prst="line">
            <a:avLst/>
          </a:prstGeom>
        </p:spPr>
        <p:style>
          <a:lnRef idx="1">
            <a:schemeClr val="dk1"/>
          </a:lnRef>
          <a:fillRef idx="0">
            <a:schemeClr val="dk1"/>
          </a:fillRef>
          <a:effectRef idx="0">
            <a:schemeClr val="dk1"/>
          </a:effectRef>
          <a:fontRef idx="minor">
            <a:schemeClr val="tx1"/>
          </a:fontRef>
        </p:style>
      </p:cxnSp>
      <p:cxnSp>
        <p:nvCxnSpPr>
          <p:cNvPr id="99" name="Connecteur en angle 98"/>
          <p:cNvCxnSpPr>
            <a:stCxn id="3" idx="1"/>
          </p:cNvCxnSpPr>
          <p:nvPr/>
        </p:nvCxnSpPr>
        <p:spPr>
          <a:xfrm rot="10800000">
            <a:off x="5715008" y="928675"/>
            <a:ext cx="1285884" cy="250029"/>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97" name="Connecteur droit 96"/>
          <p:cNvCxnSpPr/>
          <p:nvPr/>
        </p:nvCxnSpPr>
        <p:spPr>
          <a:xfrm rot="5400000">
            <a:off x="-2608313" y="3392487"/>
            <a:ext cx="6215106"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98" name="Connecteur droit 97"/>
          <p:cNvCxnSpPr/>
          <p:nvPr/>
        </p:nvCxnSpPr>
        <p:spPr>
          <a:xfrm rot="5400000">
            <a:off x="177768" y="3392487"/>
            <a:ext cx="6215106"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100" name="Connecteur droit 99"/>
          <p:cNvCxnSpPr/>
          <p:nvPr/>
        </p:nvCxnSpPr>
        <p:spPr>
          <a:xfrm rot="5400000">
            <a:off x="3678231" y="3392487"/>
            <a:ext cx="6215106"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101" name="Connecteur droit 100"/>
          <p:cNvCxnSpPr/>
          <p:nvPr/>
        </p:nvCxnSpPr>
        <p:spPr>
          <a:xfrm rot="5400000">
            <a:off x="5678495" y="3392487"/>
            <a:ext cx="6215106"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102" name="Connecteur droit 101"/>
          <p:cNvCxnSpPr/>
          <p:nvPr/>
        </p:nvCxnSpPr>
        <p:spPr>
          <a:xfrm rot="10800000">
            <a:off x="500034" y="6500834"/>
            <a:ext cx="8286808"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129" name="Connecteur droit 128"/>
          <p:cNvCxnSpPr/>
          <p:nvPr/>
        </p:nvCxnSpPr>
        <p:spPr>
          <a:xfrm rot="10800000">
            <a:off x="500034" y="285729"/>
            <a:ext cx="8286808"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184" name="Connecteur en angle 183"/>
          <p:cNvCxnSpPr/>
          <p:nvPr/>
        </p:nvCxnSpPr>
        <p:spPr>
          <a:xfrm>
            <a:off x="1857356" y="5857892"/>
            <a:ext cx="5857916" cy="142876"/>
          </a:xfrm>
          <a:prstGeom prst="bentConnector3">
            <a:avLst>
              <a:gd name="adj1" fmla="val 96"/>
            </a:avLst>
          </a:prstGeom>
          <a:ln>
            <a:tailEnd type="arrow"/>
          </a:ln>
        </p:spPr>
        <p:style>
          <a:lnRef idx="1">
            <a:schemeClr val="dk1"/>
          </a:lnRef>
          <a:fillRef idx="0">
            <a:schemeClr val="dk1"/>
          </a:fillRef>
          <a:effectRef idx="0">
            <a:schemeClr val="dk1"/>
          </a:effectRef>
          <a:fontRef idx="minor">
            <a:schemeClr val="tx1"/>
          </a:fontRef>
        </p:style>
      </p:cxnSp>
      <p:cxnSp>
        <p:nvCxnSpPr>
          <p:cNvPr id="204" name="Connecteur en angle 203"/>
          <p:cNvCxnSpPr/>
          <p:nvPr/>
        </p:nvCxnSpPr>
        <p:spPr>
          <a:xfrm rot="16200000" flipV="1">
            <a:off x="2786050" y="4429132"/>
            <a:ext cx="2214578" cy="642942"/>
          </a:xfrm>
          <a:prstGeom prst="bentConnector3">
            <a:avLst>
              <a:gd name="adj1" fmla="val -674"/>
            </a:avLst>
          </a:prstGeom>
        </p:spPr>
        <p:style>
          <a:lnRef idx="1">
            <a:schemeClr val="dk1"/>
          </a:lnRef>
          <a:fillRef idx="0">
            <a:schemeClr val="dk1"/>
          </a:fillRef>
          <a:effectRef idx="0">
            <a:schemeClr val="dk1"/>
          </a:effectRef>
          <a:fontRef idx="minor">
            <a:schemeClr val="tx1"/>
          </a:fontRef>
        </p:style>
      </p:cxnSp>
      <p:cxnSp>
        <p:nvCxnSpPr>
          <p:cNvPr id="223" name="Connecteur droit 222"/>
          <p:cNvCxnSpPr/>
          <p:nvPr/>
        </p:nvCxnSpPr>
        <p:spPr>
          <a:xfrm rot="10800000">
            <a:off x="2643174" y="3643314"/>
            <a:ext cx="928694" cy="1588"/>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ransition>
    <p:wipe dir="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5153804"/>
          </a:xfrm>
        </p:spPr>
        <p:txBody>
          <a:bodyPr>
            <a:normAutofit/>
          </a:bodyPr>
          <a:lstStyle/>
          <a:p>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r>
              <a:rPr lang="fr-FR" sz="2000" dirty="0" smtClean="0">
                <a:latin typeface="Algerian" pitchFamily="82" charset="0"/>
              </a:rPr>
              <a:t/>
            </a:r>
            <a:br>
              <a:rPr lang="fr-FR" sz="2000" dirty="0" smtClean="0">
                <a:latin typeface="Algerian" pitchFamily="82" charset="0"/>
              </a:rPr>
            </a:br>
            <a:endParaRPr lang="fr-FR" sz="2000" dirty="0">
              <a:latin typeface="Algerian" pitchFamily="82" charset="0"/>
            </a:endParaRPr>
          </a:p>
        </p:txBody>
      </p:sp>
      <p:sp>
        <p:nvSpPr>
          <p:cNvPr id="3" name="Rectangle 2"/>
          <p:cNvSpPr/>
          <p:nvPr/>
        </p:nvSpPr>
        <p:spPr>
          <a:xfrm>
            <a:off x="1571604" y="0"/>
            <a:ext cx="6143669" cy="400110"/>
          </a:xfrm>
          <a:prstGeom prst="rect">
            <a:avLst/>
          </a:prstGeom>
          <a:noFill/>
        </p:spPr>
        <p:txBody>
          <a:bodyPr wrap="square" lIns="91440" tIns="45720" rIns="91440" bIns="45720">
            <a:spAutoFit/>
          </a:bodyPr>
          <a:lstStyle/>
          <a:p>
            <a:pPr algn="ctr"/>
            <a:r>
              <a:rPr lang="fr-FR"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Algerian" pitchFamily="82" charset="0"/>
              </a:rPr>
              <a:t>2) Procédure de traitement d’annulation :</a:t>
            </a:r>
            <a:endParaRPr lang="fr-FR"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4" name="Organigramme : Processus 3"/>
          <p:cNvSpPr/>
          <p:nvPr/>
        </p:nvSpPr>
        <p:spPr>
          <a:xfrm>
            <a:off x="5572132" y="1071546"/>
            <a:ext cx="1143008" cy="50006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dirty="0" smtClean="0">
                <a:solidFill>
                  <a:schemeClr val="tx1"/>
                </a:solidFill>
              </a:rPr>
              <a:t>réception        </a:t>
            </a:r>
          </a:p>
          <a:p>
            <a:pPr algn="ctr"/>
            <a:endParaRPr lang="fr-FR" sz="1200" dirty="0" smtClean="0">
              <a:solidFill>
                <a:schemeClr val="tx1"/>
              </a:solidFill>
            </a:endParaRPr>
          </a:p>
          <a:p>
            <a:pPr algn="ctr"/>
            <a:r>
              <a:rPr lang="fr-FR" sz="1200" dirty="0" smtClean="0">
                <a:solidFill>
                  <a:schemeClr val="tx1"/>
                </a:solidFill>
              </a:rPr>
              <a:t>T01</a:t>
            </a:r>
            <a:endParaRPr lang="fr-FR" sz="1200" dirty="0">
              <a:solidFill>
                <a:schemeClr val="tx1"/>
              </a:solidFill>
            </a:endParaRPr>
          </a:p>
        </p:txBody>
      </p:sp>
      <p:sp>
        <p:nvSpPr>
          <p:cNvPr id="5" name="Ellipse 4"/>
          <p:cNvSpPr/>
          <p:nvPr/>
        </p:nvSpPr>
        <p:spPr>
          <a:xfrm>
            <a:off x="7072330" y="1428736"/>
            <a:ext cx="1214446" cy="500066"/>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A. Droit</a:t>
            </a:r>
            <a:endParaRPr lang="fr-FR" sz="1400" dirty="0">
              <a:solidFill>
                <a:schemeClr val="tx1"/>
              </a:solidFill>
            </a:endParaRPr>
          </a:p>
        </p:txBody>
      </p:sp>
      <p:sp>
        <p:nvSpPr>
          <p:cNvPr id="6" name="Organigramme : Document 5"/>
          <p:cNvSpPr/>
          <p:nvPr/>
        </p:nvSpPr>
        <p:spPr>
          <a:xfrm>
            <a:off x="6143636" y="1714488"/>
            <a:ext cx="571504" cy="285752"/>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D12</a:t>
            </a:r>
            <a:endParaRPr lang="fr-FR" sz="1200" b="1" dirty="0">
              <a:solidFill>
                <a:schemeClr val="tx1"/>
              </a:solidFill>
            </a:endParaRPr>
          </a:p>
        </p:txBody>
      </p:sp>
      <p:sp>
        <p:nvSpPr>
          <p:cNvPr id="7" name="Organigramme : Multidocument 6"/>
          <p:cNvSpPr/>
          <p:nvPr/>
        </p:nvSpPr>
        <p:spPr>
          <a:xfrm>
            <a:off x="7286644" y="2143116"/>
            <a:ext cx="500066" cy="214314"/>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F02</a:t>
            </a:r>
            <a:endParaRPr lang="fr-FR" sz="1200" b="1" dirty="0">
              <a:solidFill>
                <a:schemeClr val="tx1"/>
              </a:solidFill>
            </a:endParaRPr>
          </a:p>
        </p:txBody>
      </p:sp>
      <p:sp>
        <p:nvSpPr>
          <p:cNvPr id="8" name="Organigramme : Processus 7"/>
          <p:cNvSpPr/>
          <p:nvPr/>
        </p:nvSpPr>
        <p:spPr>
          <a:xfrm>
            <a:off x="2000232" y="1142984"/>
            <a:ext cx="2000264" cy="85725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Etude des documents</a:t>
            </a:r>
          </a:p>
          <a:p>
            <a:pPr algn="ctr"/>
            <a:r>
              <a:rPr lang="fr-FR" sz="1400" dirty="0" smtClean="0">
                <a:solidFill>
                  <a:schemeClr val="tx1"/>
                </a:solidFill>
              </a:rPr>
              <a:t>        </a:t>
            </a:r>
          </a:p>
          <a:p>
            <a:pPr algn="ctr"/>
            <a:endParaRPr lang="fr-FR" sz="1400" dirty="0" smtClean="0">
              <a:solidFill>
                <a:schemeClr val="tx1"/>
              </a:solidFill>
            </a:endParaRPr>
          </a:p>
          <a:p>
            <a:pPr algn="ctr"/>
            <a:r>
              <a:rPr lang="fr-FR" sz="1400" dirty="0" smtClean="0">
                <a:solidFill>
                  <a:schemeClr val="tx1"/>
                </a:solidFill>
              </a:rPr>
              <a:t>T02</a:t>
            </a:r>
            <a:endParaRPr lang="fr-FR" sz="1400" dirty="0">
              <a:solidFill>
                <a:schemeClr val="tx1"/>
              </a:solidFill>
            </a:endParaRPr>
          </a:p>
        </p:txBody>
      </p:sp>
      <p:sp>
        <p:nvSpPr>
          <p:cNvPr id="9" name="Organigramme : Décision 8"/>
          <p:cNvSpPr/>
          <p:nvPr/>
        </p:nvSpPr>
        <p:spPr>
          <a:xfrm>
            <a:off x="4786314" y="2143116"/>
            <a:ext cx="785818" cy="214314"/>
          </a:xfrm>
          <a:prstGeom prst="flowChartDecisi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800" dirty="0" smtClean="0">
                <a:solidFill>
                  <a:schemeClr val="tx1"/>
                </a:solidFill>
              </a:rPr>
              <a:t>ACC</a:t>
            </a:r>
            <a:endParaRPr lang="fr-FR" sz="800" dirty="0">
              <a:solidFill>
                <a:schemeClr val="tx1"/>
              </a:solidFill>
            </a:endParaRPr>
          </a:p>
        </p:txBody>
      </p:sp>
      <p:sp>
        <p:nvSpPr>
          <p:cNvPr id="10" name="Ellipse 9"/>
          <p:cNvSpPr/>
          <p:nvPr/>
        </p:nvSpPr>
        <p:spPr>
          <a:xfrm>
            <a:off x="7143768" y="2714620"/>
            <a:ext cx="1214446" cy="500066"/>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A. Droit</a:t>
            </a:r>
            <a:endParaRPr lang="fr-FR" sz="1400" dirty="0">
              <a:solidFill>
                <a:schemeClr val="tx1"/>
              </a:solidFill>
            </a:endParaRPr>
          </a:p>
        </p:txBody>
      </p:sp>
      <p:sp>
        <p:nvSpPr>
          <p:cNvPr id="11" name="Organigramme : Document 10"/>
          <p:cNvSpPr/>
          <p:nvPr/>
        </p:nvSpPr>
        <p:spPr>
          <a:xfrm>
            <a:off x="5643570" y="2571744"/>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D12</a:t>
            </a:r>
            <a:endParaRPr lang="fr-FR" sz="1200" b="1" dirty="0">
              <a:solidFill>
                <a:schemeClr val="tx1"/>
              </a:solidFill>
            </a:endParaRPr>
          </a:p>
        </p:txBody>
      </p:sp>
      <p:sp>
        <p:nvSpPr>
          <p:cNvPr id="12" name="Organigramme : Document 11"/>
          <p:cNvSpPr/>
          <p:nvPr/>
        </p:nvSpPr>
        <p:spPr>
          <a:xfrm>
            <a:off x="5143504" y="2928934"/>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D03</a:t>
            </a:r>
            <a:endParaRPr lang="fr-FR" sz="1200" b="1" dirty="0">
              <a:solidFill>
                <a:schemeClr val="tx1"/>
              </a:solidFill>
            </a:endParaRPr>
          </a:p>
        </p:txBody>
      </p:sp>
      <p:sp>
        <p:nvSpPr>
          <p:cNvPr id="13" name="Organigramme : Multidocument 12"/>
          <p:cNvSpPr/>
          <p:nvPr/>
        </p:nvSpPr>
        <p:spPr>
          <a:xfrm>
            <a:off x="4643438" y="2643182"/>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a:t>
            </a:r>
            <a:endParaRPr lang="fr-FR" sz="1200" b="1" dirty="0">
              <a:solidFill>
                <a:schemeClr val="tx1"/>
              </a:solidFill>
            </a:endParaRPr>
          </a:p>
        </p:txBody>
      </p:sp>
      <p:sp>
        <p:nvSpPr>
          <p:cNvPr id="14" name="Organigramme : Multidocument 13"/>
          <p:cNvSpPr/>
          <p:nvPr/>
        </p:nvSpPr>
        <p:spPr>
          <a:xfrm>
            <a:off x="4000496" y="2643182"/>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15" name="Organigramme : Processus 14"/>
          <p:cNvSpPr/>
          <p:nvPr/>
        </p:nvSpPr>
        <p:spPr>
          <a:xfrm>
            <a:off x="4357686" y="3357562"/>
            <a:ext cx="1785950" cy="64294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Réception et saisie        </a:t>
            </a:r>
          </a:p>
          <a:p>
            <a:pPr algn="ctr"/>
            <a:endParaRPr lang="fr-FR" sz="1400" dirty="0" smtClean="0">
              <a:solidFill>
                <a:schemeClr val="tx1"/>
              </a:solidFill>
            </a:endParaRPr>
          </a:p>
          <a:p>
            <a:pPr algn="ctr"/>
            <a:r>
              <a:rPr lang="fr-FR" sz="1400" dirty="0" smtClean="0">
                <a:solidFill>
                  <a:schemeClr val="tx1"/>
                </a:solidFill>
              </a:rPr>
              <a:t>T04</a:t>
            </a:r>
            <a:endParaRPr lang="fr-FR" sz="1400" dirty="0">
              <a:solidFill>
                <a:schemeClr val="tx1"/>
              </a:solidFill>
            </a:endParaRPr>
          </a:p>
        </p:txBody>
      </p:sp>
      <p:sp>
        <p:nvSpPr>
          <p:cNvPr id="16" name="Organigramme : Processus 15"/>
          <p:cNvSpPr/>
          <p:nvPr/>
        </p:nvSpPr>
        <p:spPr>
          <a:xfrm>
            <a:off x="571472" y="2214554"/>
            <a:ext cx="1143008" cy="1000132"/>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Validation et envoyé        </a:t>
            </a:r>
          </a:p>
          <a:p>
            <a:pPr algn="ctr"/>
            <a:endParaRPr lang="fr-FR" sz="1400" dirty="0" smtClean="0">
              <a:solidFill>
                <a:schemeClr val="tx1"/>
              </a:solidFill>
            </a:endParaRPr>
          </a:p>
          <a:p>
            <a:pPr algn="ctr"/>
            <a:r>
              <a:rPr lang="fr-FR" sz="1400" dirty="0" smtClean="0">
                <a:solidFill>
                  <a:schemeClr val="tx1"/>
                </a:solidFill>
              </a:rPr>
              <a:t>T03</a:t>
            </a:r>
            <a:endParaRPr lang="fr-FR" sz="1400" dirty="0">
              <a:solidFill>
                <a:schemeClr val="tx1"/>
              </a:solidFill>
            </a:endParaRPr>
          </a:p>
        </p:txBody>
      </p:sp>
      <p:sp>
        <p:nvSpPr>
          <p:cNvPr id="17" name="Organigramme : Multidocument 16"/>
          <p:cNvSpPr/>
          <p:nvPr/>
        </p:nvSpPr>
        <p:spPr>
          <a:xfrm>
            <a:off x="1214414" y="3500438"/>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18" name="Organigramme : Multidocument 17"/>
          <p:cNvSpPr/>
          <p:nvPr/>
        </p:nvSpPr>
        <p:spPr>
          <a:xfrm>
            <a:off x="571472" y="3500438"/>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19" name="Organigramme : Multidocument 18"/>
          <p:cNvSpPr/>
          <p:nvPr/>
        </p:nvSpPr>
        <p:spPr>
          <a:xfrm>
            <a:off x="5643570" y="4214818"/>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F02</a:t>
            </a:r>
            <a:endParaRPr lang="fr-FR" sz="1200" b="1" dirty="0">
              <a:solidFill>
                <a:schemeClr val="tx1"/>
              </a:solidFill>
            </a:endParaRPr>
          </a:p>
        </p:txBody>
      </p:sp>
      <p:sp>
        <p:nvSpPr>
          <p:cNvPr id="20" name="Organigramme : Multidocument 19"/>
          <p:cNvSpPr/>
          <p:nvPr/>
        </p:nvSpPr>
        <p:spPr>
          <a:xfrm>
            <a:off x="4929190" y="4286256"/>
            <a:ext cx="571504"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21" name="Organigramme : Processus 20"/>
          <p:cNvSpPr/>
          <p:nvPr/>
        </p:nvSpPr>
        <p:spPr>
          <a:xfrm>
            <a:off x="3571868" y="4286256"/>
            <a:ext cx="1214446" cy="857256"/>
          </a:xfrm>
          <a:prstGeom prst="flowChart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Révision et consulter          </a:t>
            </a:r>
          </a:p>
          <a:p>
            <a:pPr algn="ctr"/>
            <a:endParaRPr lang="fr-FR" sz="1400" dirty="0" smtClean="0">
              <a:solidFill>
                <a:schemeClr val="tx1"/>
              </a:solidFill>
            </a:endParaRPr>
          </a:p>
          <a:p>
            <a:pPr algn="ctr"/>
            <a:r>
              <a:rPr lang="fr-FR" sz="1400" dirty="0" smtClean="0">
                <a:solidFill>
                  <a:schemeClr val="tx1"/>
                </a:solidFill>
              </a:rPr>
              <a:t>T05</a:t>
            </a:r>
            <a:endParaRPr lang="fr-FR" sz="1400" dirty="0">
              <a:solidFill>
                <a:schemeClr val="tx1"/>
              </a:solidFill>
            </a:endParaRPr>
          </a:p>
        </p:txBody>
      </p:sp>
      <p:sp>
        <p:nvSpPr>
          <p:cNvPr id="22" name="Ellipse 21"/>
          <p:cNvSpPr/>
          <p:nvPr/>
        </p:nvSpPr>
        <p:spPr>
          <a:xfrm>
            <a:off x="7143768" y="5143512"/>
            <a:ext cx="1214446" cy="571504"/>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A. Droit</a:t>
            </a:r>
            <a:endParaRPr lang="fr-FR" sz="1400" dirty="0">
              <a:solidFill>
                <a:schemeClr val="tx1"/>
              </a:solidFill>
            </a:endParaRPr>
          </a:p>
        </p:txBody>
      </p:sp>
      <p:sp>
        <p:nvSpPr>
          <p:cNvPr id="23" name="Ellipse 22"/>
          <p:cNvSpPr/>
          <p:nvPr/>
        </p:nvSpPr>
        <p:spPr>
          <a:xfrm>
            <a:off x="6858016" y="5929330"/>
            <a:ext cx="1785950" cy="642942"/>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400" dirty="0" smtClean="0">
                <a:solidFill>
                  <a:schemeClr val="tx1"/>
                </a:solidFill>
              </a:rPr>
              <a:t>Chef de service des pensions</a:t>
            </a:r>
            <a:endParaRPr lang="fr-FR" sz="1400" dirty="0">
              <a:solidFill>
                <a:schemeClr val="tx1"/>
              </a:solidFill>
            </a:endParaRPr>
          </a:p>
        </p:txBody>
      </p:sp>
      <p:sp>
        <p:nvSpPr>
          <p:cNvPr id="24" name="Organigramme : Décision 23"/>
          <p:cNvSpPr/>
          <p:nvPr/>
        </p:nvSpPr>
        <p:spPr>
          <a:xfrm>
            <a:off x="3929058" y="5286388"/>
            <a:ext cx="857256" cy="214314"/>
          </a:xfrm>
          <a:prstGeom prst="flowChartDecision">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800" dirty="0" smtClean="0">
                <a:solidFill>
                  <a:schemeClr val="tx1"/>
                </a:solidFill>
              </a:rPr>
              <a:t>ACC</a:t>
            </a:r>
            <a:endParaRPr lang="fr-FR" sz="800" dirty="0">
              <a:solidFill>
                <a:schemeClr val="tx1"/>
              </a:solidFill>
            </a:endParaRPr>
          </a:p>
        </p:txBody>
      </p:sp>
      <p:sp>
        <p:nvSpPr>
          <p:cNvPr id="25" name="Organigramme : Multidocument 24"/>
          <p:cNvSpPr/>
          <p:nvPr/>
        </p:nvSpPr>
        <p:spPr>
          <a:xfrm>
            <a:off x="4000496" y="5715016"/>
            <a:ext cx="500066"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F02</a:t>
            </a:r>
            <a:endParaRPr lang="fr-FR" sz="1200" b="1" dirty="0">
              <a:solidFill>
                <a:schemeClr val="tx1"/>
              </a:solidFill>
            </a:endParaRPr>
          </a:p>
        </p:txBody>
      </p:sp>
      <p:sp>
        <p:nvSpPr>
          <p:cNvPr id="26" name="Organigramme : Multidocument 25"/>
          <p:cNvSpPr/>
          <p:nvPr/>
        </p:nvSpPr>
        <p:spPr>
          <a:xfrm>
            <a:off x="3357554" y="5715016"/>
            <a:ext cx="500066" cy="285752"/>
          </a:xfrm>
          <a:prstGeom prst="flowChartMulti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F01</a:t>
            </a:r>
            <a:endParaRPr lang="fr-FR" sz="1200" b="1" dirty="0">
              <a:solidFill>
                <a:schemeClr val="tx1"/>
              </a:solidFill>
            </a:endParaRPr>
          </a:p>
        </p:txBody>
      </p:sp>
      <p:sp>
        <p:nvSpPr>
          <p:cNvPr id="27" name="Organigramme : Document 26"/>
          <p:cNvSpPr/>
          <p:nvPr/>
        </p:nvSpPr>
        <p:spPr>
          <a:xfrm>
            <a:off x="4643438" y="5715016"/>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800" dirty="0">
              <a:solidFill>
                <a:schemeClr val="tx1"/>
              </a:solidFill>
            </a:endParaRPr>
          </a:p>
        </p:txBody>
      </p:sp>
      <p:sp>
        <p:nvSpPr>
          <p:cNvPr id="28" name="Organigramme : Procédé prédéfini 27"/>
          <p:cNvSpPr/>
          <p:nvPr/>
        </p:nvSpPr>
        <p:spPr>
          <a:xfrm>
            <a:off x="4429124" y="1214422"/>
            <a:ext cx="714380" cy="285752"/>
          </a:xfrm>
          <a:prstGeom prst="flowChartPredefinedProcess">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dirty="0" smtClean="0"/>
              <a:t>R01</a:t>
            </a:r>
            <a:endParaRPr lang="fr-FR" sz="1200" dirty="0"/>
          </a:p>
        </p:txBody>
      </p:sp>
      <p:cxnSp>
        <p:nvCxnSpPr>
          <p:cNvPr id="30" name="Connecteur droit 29"/>
          <p:cNvCxnSpPr/>
          <p:nvPr/>
        </p:nvCxnSpPr>
        <p:spPr>
          <a:xfrm rot="10800000" flipH="1">
            <a:off x="5572132" y="1357298"/>
            <a:ext cx="1143008" cy="1588"/>
          </a:xfrm>
          <a:prstGeom prst="line">
            <a:avLst/>
          </a:prstGeom>
        </p:spPr>
        <p:style>
          <a:lnRef idx="1">
            <a:schemeClr val="dk1"/>
          </a:lnRef>
          <a:fillRef idx="0">
            <a:schemeClr val="dk1"/>
          </a:fillRef>
          <a:effectRef idx="0">
            <a:schemeClr val="dk1"/>
          </a:effectRef>
          <a:fontRef idx="minor">
            <a:schemeClr val="tx1"/>
          </a:fontRef>
        </p:style>
      </p:cxnSp>
      <p:cxnSp>
        <p:nvCxnSpPr>
          <p:cNvPr id="33" name="Connecteur droit avec flèche 32"/>
          <p:cNvCxnSpPr/>
          <p:nvPr/>
        </p:nvCxnSpPr>
        <p:spPr>
          <a:xfrm rot="10800000">
            <a:off x="5143504" y="1357298"/>
            <a:ext cx="357190" cy="1588"/>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cxnSp>
        <p:nvCxnSpPr>
          <p:cNvPr id="38" name="Connecteur droit 37"/>
          <p:cNvCxnSpPr>
            <a:stCxn id="6" idx="0"/>
          </p:cNvCxnSpPr>
          <p:nvPr/>
        </p:nvCxnSpPr>
        <p:spPr>
          <a:xfrm rot="5400000" flipH="1" flipV="1">
            <a:off x="6357950" y="1643050"/>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42" name="Connecteur droit 41"/>
          <p:cNvCxnSpPr/>
          <p:nvPr/>
        </p:nvCxnSpPr>
        <p:spPr>
          <a:xfrm rot="10800000" flipH="1">
            <a:off x="2000232" y="1714488"/>
            <a:ext cx="2000264" cy="1588"/>
          </a:xfrm>
          <a:prstGeom prst="line">
            <a:avLst/>
          </a:prstGeom>
        </p:spPr>
        <p:style>
          <a:lnRef idx="1">
            <a:schemeClr val="dk1"/>
          </a:lnRef>
          <a:fillRef idx="0">
            <a:schemeClr val="dk1"/>
          </a:fillRef>
          <a:effectRef idx="0">
            <a:schemeClr val="dk1"/>
          </a:effectRef>
          <a:fontRef idx="minor">
            <a:schemeClr val="tx1"/>
          </a:fontRef>
        </p:style>
      </p:cxnSp>
      <p:cxnSp>
        <p:nvCxnSpPr>
          <p:cNvPr id="46" name="Connecteur droit 45"/>
          <p:cNvCxnSpPr/>
          <p:nvPr/>
        </p:nvCxnSpPr>
        <p:spPr>
          <a:xfrm rot="5400000" flipH="1" flipV="1">
            <a:off x="5142313" y="2070487"/>
            <a:ext cx="143670" cy="1588"/>
          </a:xfrm>
          <a:prstGeom prst="line">
            <a:avLst/>
          </a:prstGeom>
        </p:spPr>
        <p:style>
          <a:lnRef idx="1">
            <a:schemeClr val="dk1"/>
          </a:lnRef>
          <a:fillRef idx="0">
            <a:schemeClr val="dk1"/>
          </a:fillRef>
          <a:effectRef idx="0">
            <a:schemeClr val="dk1"/>
          </a:effectRef>
          <a:fontRef idx="minor">
            <a:schemeClr val="tx1"/>
          </a:fontRef>
        </p:style>
      </p:cxnSp>
      <p:cxnSp>
        <p:nvCxnSpPr>
          <p:cNvPr id="62" name="Connecteur droit 61"/>
          <p:cNvCxnSpPr/>
          <p:nvPr/>
        </p:nvCxnSpPr>
        <p:spPr>
          <a:xfrm rot="10800000" flipV="1">
            <a:off x="4429124" y="2285990"/>
            <a:ext cx="428628" cy="1"/>
          </a:xfrm>
          <a:prstGeom prst="line">
            <a:avLst/>
          </a:prstGeom>
        </p:spPr>
        <p:style>
          <a:lnRef idx="1">
            <a:schemeClr val="dk1"/>
          </a:lnRef>
          <a:fillRef idx="0">
            <a:schemeClr val="dk1"/>
          </a:fillRef>
          <a:effectRef idx="0">
            <a:schemeClr val="dk1"/>
          </a:effectRef>
          <a:fontRef idx="minor">
            <a:schemeClr val="tx1"/>
          </a:fontRef>
        </p:style>
      </p:cxnSp>
      <p:cxnSp>
        <p:nvCxnSpPr>
          <p:cNvPr id="65" name="Connecteur droit 64"/>
          <p:cNvCxnSpPr/>
          <p:nvPr/>
        </p:nvCxnSpPr>
        <p:spPr>
          <a:xfrm>
            <a:off x="5500694" y="2284404"/>
            <a:ext cx="357190" cy="1588"/>
          </a:xfrm>
          <a:prstGeom prst="line">
            <a:avLst/>
          </a:prstGeom>
        </p:spPr>
        <p:style>
          <a:lnRef idx="1">
            <a:schemeClr val="dk1"/>
          </a:lnRef>
          <a:fillRef idx="0">
            <a:schemeClr val="dk1"/>
          </a:fillRef>
          <a:effectRef idx="0">
            <a:schemeClr val="dk1"/>
          </a:effectRef>
          <a:fontRef idx="minor">
            <a:schemeClr val="tx1"/>
          </a:fontRef>
        </p:style>
      </p:cxnSp>
      <p:cxnSp>
        <p:nvCxnSpPr>
          <p:cNvPr id="69" name="Connecteur droit 68"/>
          <p:cNvCxnSpPr/>
          <p:nvPr/>
        </p:nvCxnSpPr>
        <p:spPr>
          <a:xfrm rot="5400000" flipH="1" flipV="1">
            <a:off x="5715008" y="2428074"/>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71" name="Connecteur droit 70"/>
          <p:cNvCxnSpPr/>
          <p:nvPr/>
        </p:nvCxnSpPr>
        <p:spPr>
          <a:xfrm rot="5400000" flipH="1" flipV="1">
            <a:off x="5107785" y="2678901"/>
            <a:ext cx="500066" cy="1588"/>
          </a:xfrm>
          <a:prstGeom prst="line">
            <a:avLst/>
          </a:prstGeom>
        </p:spPr>
        <p:style>
          <a:lnRef idx="1">
            <a:schemeClr val="dk1"/>
          </a:lnRef>
          <a:fillRef idx="0">
            <a:schemeClr val="dk1"/>
          </a:fillRef>
          <a:effectRef idx="0">
            <a:schemeClr val="dk1"/>
          </a:effectRef>
          <a:fontRef idx="minor">
            <a:schemeClr val="tx1"/>
          </a:fontRef>
        </p:style>
      </p:cxnSp>
      <p:cxnSp>
        <p:nvCxnSpPr>
          <p:cNvPr id="73" name="Connecteur droit 72"/>
          <p:cNvCxnSpPr/>
          <p:nvPr/>
        </p:nvCxnSpPr>
        <p:spPr>
          <a:xfrm rot="10800000">
            <a:off x="4286248" y="2427279"/>
            <a:ext cx="1071570" cy="1588"/>
          </a:xfrm>
          <a:prstGeom prst="line">
            <a:avLst/>
          </a:prstGeom>
        </p:spPr>
        <p:style>
          <a:lnRef idx="1">
            <a:schemeClr val="dk1"/>
          </a:lnRef>
          <a:fillRef idx="0">
            <a:schemeClr val="dk1"/>
          </a:fillRef>
          <a:effectRef idx="0">
            <a:schemeClr val="dk1"/>
          </a:effectRef>
          <a:fontRef idx="minor">
            <a:schemeClr val="tx1"/>
          </a:fontRef>
        </p:style>
      </p:cxnSp>
      <p:cxnSp>
        <p:nvCxnSpPr>
          <p:cNvPr id="75" name="Connecteur droit 74"/>
          <p:cNvCxnSpPr/>
          <p:nvPr/>
        </p:nvCxnSpPr>
        <p:spPr>
          <a:xfrm rot="5400000" flipH="1" flipV="1">
            <a:off x="4178694" y="2535628"/>
            <a:ext cx="214314" cy="794"/>
          </a:xfrm>
          <a:prstGeom prst="line">
            <a:avLst/>
          </a:prstGeom>
        </p:spPr>
        <p:style>
          <a:lnRef idx="1">
            <a:schemeClr val="dk1"/>
          </a:lnRef>
          <a:fillRef idx="0">
            <a:schemeClr val="dk1"/>
          </a:fillRef>
          <a:effectRef idx="0">
            <a:schemeClr val="dk1"/>
          </a:effectRef>
          <a:fontRef idx="minor">
            <a:schemeClr val="tx1"/>
          </a:fontRef>
        </p:style>
      </p:cxnSp>
      <p:cxnSp>
        <p:nvCxnSpPr>
          <p:cNvPr id="77" name="Connecteur droit 76"/>
          <p:cNvCxnSpPr/>
          <p:nvPr/>
        </p:nvCxnSpPr>
        <p:spPr>
          <a:xfrm rot="5400000" flipH="1" flipV="1">
            <a:off x="4822033" y="2536023"/>
            <a:ext cx="214315" cy="3"/>
          </a:xfrm>
          <a:prstGeom prst="line">
            <a:avLst/>
          </a:prstGeom>
        </p:spPr>
        <p:style>
          <a:lnRef idx="1">
            <a:schemeClr val="dk1"/>
          </a:lnRef>
          <a:fillRef idx="0">
            <a:schemeClr val="dk1"/>
          </a:fillRef>
          <a:effectRef idx="0">
            <a:schemeClr val="dk1"/>
          </a:effectRef>
          <a:fontRef idx="minor">
            <a:schemeClr val="tx1"/>
          </a:fontRef>
        </p:style>
      </p:cxnSp>
      <p:cxnSp>
        <p:nvCxnSpPr>
          <p:cNvPr id="79" name="Connecteur droit 78"/>
          <p:cNvCxnSpPr/>
          <p:nvPr/>
        </p:nvCxnSpPr>
        <p:spPr>
          <a:xfrm rot="5400000" flipH="1" flipV="1">
            <a:off x="4357686" y="2356636"/>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81" name="Connecteur droit avec flèche 80"/>
          <p:cNvCxnSpPr/>
          <p:nvPr/>
        </p:nvCxnSpPr>
        <p:spPr>
          <a:xfrm>
            <a:off x="5643570" y="3071810"/>
            <a:ext cx="1500198"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83" name="Connecteur en angle 82"/>
          <p:cNvCxnSpPr/>
          <p:nvPr/>
        </p:nvCxnSpPr>
        <p:spPr>
          <a:xfrm>
            <a:off x="6072198" y="2571744"/>
            <a:ext cx="1071570" cy="392909"/>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85" name="Connecteur droit 84"/>
          <p:cNvCxnSpPr/>
          <p:nvPr/>
        </p:nvCxnSpPr>
        <p:spPr>
          <a:xfrm rot="5400000">
            <a:off x="4854167" y="2995841"/>
            <a:ext cx="150992" cy="946"/>
          </a:xfrm>
          <a:prstGeom prst="line">
            <a:avLst/>
          </a:prstGeom>
        </p:spPr>
        <p:style>
          <a:lnRef idx="1">
            <a:schemeClr val="dk1"/>
          </a:lnRef>
          <a:fillRef idx="0">
            <a:schemeClr val="dk1"/>
          </a:fillRef>
          <a:effectRef idx="0">
            <a:schemeClr val="dk1"/>
          </a:effectRef>
          <a:fontRef idx="minor">
            <a:schemeClr val="tx1"/>
          </a:fontRef>
        </p:style>
      </p:cxnSp>
      <p:cxnSp>
        <p:nvCxnSpPr>
          <p:cNvPr id="89" name="Connecteur droit 88"/>
          <p:cNvCxnSpPr/>
          <p:nvPr/>
        </p:nvCxnSpPr>
        <p:spPr>
          <a:xfrm rot="5400000">
            <a:off x="4211225" y="2995841"/>
            <a:ext cx="150992" cy="946"/>
          </a:xfrm>
          <a:prstGeom prst="line">
            <a:avLst/>
          </a:prstGeom>
        </p:spPr>
        <p:style>
          <a:lnRef idx="1">
            <a:schemeClr val="dk1"/>
          </a:lnRef>
          <a:fillRef idx="0">
            <a:schemeClr val="dk1"/>
          </a:fillRef>
          <a:effectRef idx="0">
            <a:schemeClr val="dk1"/>
          </a:effectRef>
          <a:fontRef idx="minor">
            <a:schemeClr val="tx1"/>
          </a:fontRef>
        </p:style>
      </p:cxnSp>
      <p:cxnSp>
        <p:nvCxnSpPr>
          <p:cNvPr id="91" name="Connecteur droit 90"/>
          <p:cNvCxnSpPr/>
          <p:nvPr/>
        </p:nvCxnSpPr>
        <p:spPr>
          <a:xfrm rot="10800000" flipV="1">
            <a:off x="1714480" y="3071808"/>
            <a:ext cx="3214710" cy="1"/>
          </a:xfrm>
          <a:prstGeom prst="line">
            <a:avLst/>
          </a:prstGeom>
        </p:spPr>
        <p:style>
          <a:lnRef idx="1">
            <a:schemeClr val="dk1"/>
          </a:lnRef>
          <a:fillRef idx="0">
            <a:schemeClr val="dk1"/>
          </a:fillRef>
          <a:effectRef idx="0">
            <a:schemeClr val="dk1"/>
          </a:effectRef>
          <a:fontRef idx="minor">
            <a:schemeClr val="tx1"/>
          </a:fontRef>
        </p:style>
      </p:cxnSp>
      <p:cxnSp>
        <p:nvCxnSpPr>
          <p:cNvPr id="93" name="Connecteur droit 92"/>
          <p:cNvCxnSpPr>
            <a:stCxn id="15" idx="1"/>
            <a:endCxn id="15" idx="3"/>
          </p:cNvCxnSpPr>
          <p:nvPr/>
        </p:nvCxnSpPr>
        <p:spPr>
          <a:xfrm rot="10800000" flipH="1">
            <a:off x="4357686" y="3679033"/>
            <a:ext cx="1785950" cy="1588"/>
          </a:xfrm>
          <a:prstGeom prst="line">
            <a:avLst/>
          </a:prstGeom>
        </p:spPr>
        <p:style>
          <a:lnRef idx="1">
            <a:schemeClr val="dk1"/>
          </a:lnRef>
          <a:fillRef idx="0">
            <a:schemeClr val="dk1"/>
          </a:fillRef>
          <a:effectRef idx="0">
            <a:schemeClr val="dk1"/>
          </a:effectRef>
          <a:fontRef idx="minor">
            <a:schemeClr val="tx1"/>
          </a:fontRef>
        </p:style>
      </p:cxnSp>
      <p:cxnSp>
        <p:nvCxnSpPr>
          <p:cNvPr id="95" name="Connecteur droit 94"/>
          <p:cNvCxnSpPr/>
          <p:nvPr/>
        </p:nvCxnSpPr>
        <p:spPr>
          <a:xfrm flipV="1">
            <a:off x="571472" y="2857496"/>
            <a:ext cx="1143008" cy="1588"/>
          </a:xfrm>
          <a:prstGeom prst="line">
            <a:avLst/>
          </a:prstGeom>
        </p:spPr>
        <p:style>
          <a:lnRef idx="1">
            <a:schemeClr val="dk1"/>
          </a:lnRef>
          <a:fillRef idx="0">
            <a:schemeClr val="dk1"/>
          </a:fillRef>
          <a:effectRef idx="0">
            <a:schemeClr val="dk1"/>
          </a:effectRef>
          <a:fontRef idx="minor">
            <a:schemeClr val="tx1"/>
          </a:fontRef>
        </p:style>
      </p:cxnSp>
      <p:cxnSp>
        <p:nvCxnSpPr>
          <p:cNvPr id="97" name="Connecteur droit 96"/>
          <p:cNvCxnSpPr/>
          <p:nvPr/>
        </p:nvCxnSpPr>
        <p:spPr>
          <a:xfrm rot="5400000">
            <a:off x="1000894" y="3285330"/>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99" name="Connecteur droit 98"/>
          <p:cNvCxnSpPr/>
          <p:nvPr/>
        </p:nvCxnSpPr>
        <p:spPr>
          <a:xfrm rot="10800000">
            <a:off x="785786" y="3355974"/>
            <a:ext cx="571504" cy="1588"/>
          </a:xfrm>
          <a:prstGeom prst="line">
            <a:avLst/>
          </a:prstGeom>
        </p:spPr>
        <p:style>
          <a:lnRef idx="1">
            <a:schemeClr val="dk1"/>
          </a:lnRef>
          <a:fillRef idx="0">
            <a:schemeClr val="dk1"/>
          </a:fillRef>
          <a:effectRef idx="0">
            <a:schemeClr val="dk1"/>
          </a:effectRef>
          <a:fontRef idx="minor">
            <a:schemeClr val="tx1"/>
          </a:fontRef>
        </p:style>
      </p:cxnSp>
      <p:cxnSp>
        <p:nvCxnSpPr>
          <p:cNvPr id="101" name="Connecteur droit 100"/>
          <p:cNvCxnSpPr/>
          <p:nvPr/>
        </p:nvCxnSpPr>
        <p:spPr>
          <a:xfrm rot="5400000" flipH="1" flipV="1">
            <a:off x="715006" y="3428342"/>
            <a:ext cx="142876" cy="1316"/>
          </a:xfrm>
          <a:prstGeom prst="line">
            <a:avLst/>
          </a:prstGeom>
        </p:spPr>
        <p:style>
          <a:lnRef idx="1">
            <a:schemeClr val="dk1"/>
          </a:lnRef>
          <a:fillRef idx="0">
            <a:schemeClr val="dk1"/>
          </a:fillRef>
          <a:effectRef idx="0">
            <a:schemeClr val="dk1"/>
          </a:effectRef>
          <a:fontRef idx="minor">
            <a:schemeClr val="tx1"/>
          </a:fontRef>
        </p:style>
      </p:cxnSp>
      <p:cxnSp>
        <p:nvCxnSpPr>
          <p:cNvPr id="103" name="Connecteur droit 102"/>
          <p:cNvCxnSpPr/>
          <p:nvPr/>
        </p:nvCxnSpPr>
        <p:spPr>
          <a:xfrm rot="5400000" flipH="1" flipV="1">
            <a:off x="1286510" y="3428342"/>
            <a:ext cx="142876" cy="1316"/>
          </a:xfrm>
          <a:prstGeom prst="line">
            <a:avLst/>
          </a:prstGeom>
        </p:spPr>
        <p:style>
          <a:lnRef idx="1">
            <a:schemeClr val="dk1"/>
          </a:lnRef>
          <a:fillRef idx="0">
            <a:schemeClr val="dk1"/>
          </a:fillRef>
          <a:effectRef idx="0">
            <a:schemeClr val="dk1"/>
          </a:effectRef>
          <a:fontRef idx="minor">
            <a:schemeClr val="tx1"/>
          </a:fontRef>
        </p:style>
      </p:cxnSp>
      <p:cxnSp>
        <p:nvCxnSpPr>
          <p:cNvPr id="105" name="Connecteur droit 104"/>
          <p:cNvCxnSpPr/>
          <p:nvPr/>
        </p:nvCxnSpPr>
        <p:spPr>
          <a:xfrm rot="5400000">
            <a:off x="709817" y="3853097"/>
            <a:ext cx="150992" cy="946"/>
          </a:xfrm>
          <a:prstGeom prst="line">
            <a:avLst/>
          </a:prstGeom>
        </p:spPr>
        <p:style>
          <a:lnRef idx="1">
            <a:schemeClr val="dk1"/>
          </a:lnRef>
          <a:fillRef idx="0">
            <a:schemeClr val="dk1"/>
          </a:fillRef>
          <a:effectRef idx="0">
            <a:schemeClr val="dk1"/>
          </a:effectRef>
          <a:fontRef idx="minor">
            <a:schemeClr val="tx1"/>
          </a:fontRef>
        </p:style>
      </p:cxnSp>
      <p:cxnSp>
        <p:nvCxnSpPr>
          <p:cNvPr id="107" name="Connecteur droit 106"/>
          <p:cNvCxnSpPr/>
          <p:nvPr/>
        </p:nvCxnSpPr>
        <p:spPr>
          <a:xfrm rot="5400000">
            <a:off x="1282267" y="3853097"/>
            <a:ext cx="150992" cy="946"/>
          </a:xfrm>
          <a:prstGeom prst="line">
            <a:avLst/>
          </a:prstGeom>
        </p:spPr>
        <p:style>
          <a:lnRef idx="1">
            <a:schemeClr val="dk1"/>
          </a:lnRef>
          <a:fillRef idx="0">
            <a:schemeClr val="dk1"/>
          </a:fillRef>
          <a:effectRef idx="0">
            <a:schemeClr val="dk1"/>
          </a:effectRef>
          <a:fontRef idx="minor">
            <a:schemeClr val="tx1"/>
          </a:fontRef>
        </p:style>
      </p:cxnSp>
      <p:cxnSp>
        <p:nvCxnSpPr>
          <p:cNvPr id="109" name="Connecteur droit 108"/>
          <p:cNvCxnSpPr/>
          <p:nvPr/>
        </p:nvCxnSpPr>
        <p:spPr>
          <a:xfrm>
            <a:off x="785786" y="3927478"/>
            <a:ext cx="571504" cy="1588"/>
          </a:xfrm>
          <a:prstGeom prst="line">
            <a:avLst/>
          </a:prstGeom>
        </p:spPr>
        <p:style>
          <a:lnRef idx="1">
            <a:schemeClr val="dk1"/>
          </a:lnRef>
          <a:fillRef idx="0">
            <a:schemeClr val="dk1"/>
          </a:fillRef>
          <a:effectRef idx="0">
            <a:schemeClr val="dk1"/>
          </a:effectRef>
          <a:fontRef idx="minor">
            <a:schemeClr val="tx1"/>
          </a:fontRef>
        </p:style>
      </p:cxnSp>
      <p:sp>
        <p:nvSpPr>
          <p:cNvPr id="118" name="Rectangle 117"/>
          <p:cNvSpPr/>
          <p:nvPr/>
        </p:nvSpPr>
        <p:spPr>
          <a:xfrm>
            <a:off x="4214810" y="2080431"/>
            <a:ext cx="1726114" cy="276999"/>
          </a:xfrm>
          <a:prstGeom prst="rect">
            <a:avLst/>
          </a:prstGeom>
        </p:spPr>
        <p:txBody>
          <a:bodyPr wrap="none">
            <a:spAutoFit/>
          </a:bodyPr>
          <a:lstStyle/>
          <a:p>
            <a:r>
              <a:rPr lang="fr-FR" sz="1200" dirty="0" smtClean="0"/>
              <a:t>       Oui                   Non</a:t>
            </a:r>
            <a:endParaRPr lang="fr-FR" sz="1200" dirty="0"/>
          </a:p>
        </p:txBody>
      </p:sp>
      <p:cxnSp>
        <p:nvCxnSpPr>
          <p:cNvPr id="122" name="Connecteur droit 121"/>
          <p:cNvCxnSpPr/>
          <p:nvPr/>
        </p:nvCxnSpPr>
        <p:spPr>
          <a:xfrm rot="5400000">
            <a:off x="5464181" y="4035429"/>
            <a:ext cx="71438" cy="1588"/>
          </a:xfrm>
          <a:prstGeom prst="line">
            <a:avLst/>
          </a:prstGeom>
        </p:spPr>
        <p:style>
          <a:lnRef idx="1">
            <a:schemeClr val="dk1"/>
          </a:lnRef>
          <a:fillRef idx="0">
            <a:schemeClr val="dk1"/>
          </a:fillRef>
          <a:effectRef idx="0">
            <a:schemeClr val="dk1"/>
          </a:effectRef>
          <a:fontRef idx="minor">
            <a:schemeClr val="tx1"/>
          </a:fontRef>
        </p:style>
      </p:cxnSp>
      <p:cxnSp>
        <p:nvCxnSpPr>
          <p:cNvPr id="124" name="Connecteur droit 123"/>
          <p:cNvCxnSpPr/>
          <p:nvPr/>
        </p:nvCxnSpPr>
        <p:spPr>
          <a:xfrm rot="10800000">
            <a:off x="5143504" y="4070354"/>
            <a:ext cx="785818" cy="1589"/>
          </a:xfrm>
          <a:prstGeom prst="line">
            <a:avLst/>
          </a:prstGeom>
        </p:spPr>
        <p:style>
          <a:lnRef idx="1">
            <a:schemeClr val="dk1"/>
          </a:lnRef>
          <a:fillRef idx="0">
            <a:schemeClr val="dk1"/>
          </a:fillRef>
          <a:effectRef idx="0">
            <a:schemeClr val="dk1"/>
          </a:effectRef>
          <a:fontRef idx="minor">
            <a:schemeClr val="tx1"/>
          </a:fontRef>
        </p:style>
      </p:cxnSp>
      <p:cxnSp>
        <p:nvCxnSpPr>
          <p:cNvPr id="126" name="Connecteur droit 125"/>
          <p:cNvCxnSpPr/>
          <p:nvPr/>
        </p:nvCxnSpPr>
        <p:spPr>
          <a:xfrm rot="5400000" flipH="1" flipV="1">
            <a:off x="5035553" y="4179099"/>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28" name="Connecteur droit 127"/>
          <p:cNvCxnSpPr/>
          <p:nvPr/>
        </p:nvCxnSpPr>
        <p:spPr>
          <a:xfrm rot="5400000" flipH="1" flipV="1">
            <a:off x="5858678" y="4142586"/>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30" name="Connecteur droit 129"/>
          <p:cNvCxnSpPr/>
          <p:nvPr/>
        </p:nvCxnSpPr>
        <p:spPr>
          <a:xfrm rot="10800000">
            <a:off x="5214942" y="4641857"/>
            <a:ext cx="500066" cy="1588"/>
          </a:xfrm>
          <a:prstGeom prst="line">
            <a:avLst/>
          </a:prstGeom>
        </p:spPr>
        <p:style>
          <a:lnRef idx="1">
            <a:schemeClr val="dk1"/>
          </a:lnRef>
          <a:fillRef idx="0">
            <a:schemeClr val="dk1"/>
          </a:fillRef>
          <a:effectRef idx="0">
            <a:schemeClr val="dk1"/>
          </a:effectRef>
          <a:fontRef idx="minor">
            <a:schemeClr val="tx1"/>
          </a:fontRef>
        </p:style>
      </p:cxnSp>
      <p:cxnSp>
        <p:nvCxnSpPr>
          <p:cNvPr id="132" name="Connecteur droit 131"/>
          <p:cNvCxnSpPr/>
          <p:nvPr/>
        </p:nvCxnSpPr>
        <p:spPr>
          <a:xfrm rot="5400000">
            <a:off x="5104200" y="4603196"/>
            <a:ext cx="79554" cy="946"/>
          </a:xfrm>
          <a:prstGeom prst="line">
            <a:avLst/>
          </a:prstGeom>
        </p:spPr>
        <p:style>
          <a:lnRef idx="1">
            <a:schemeClr val="dk1"/>
          </a:lnRef>
          <a:fillRef idx="0">
            <a:schemeClr val="dk1"/>
          </a:fillRef>
          <a:effectRef idx="0">
            <a:schemeClr val="dk1"/>
          </a:effectRef>
          <a:fontRef idx="minor">
            <a:schemeClr val="tx1"/>
          </a:fontRef>
        </p:style>
      </p:cxnSp>
      <p:cxnSp>
        <p:nvCxnSpPr>
          <p:cNvPr id="134" name="Connecteur droit 133"/>
          <p:cNvCxnSpPr/>
          <p:nvPr/>
        </p:nvCxnSpPr>
        <p:spPr>
          <a:xfrm rot="5400000">
            <a:off x="5639512" y="4567156"/>
            <a:ext cx="150992" cy="1588"/>
          </a:xfrm>
          <a:prstGeom prst="line">
            <a:avLst/>
          </a:prstGeom>
        </p:spPr>
        <p:style>
          <a:lnRef idx="1">
            <a:schemeClr val="dk1"/>
          </a:lnRef>
          <a:fillRef idx="0">
            <a:schemeClr val="dk1"/>
          </a:fillRef>
          <a:effectRef idx="0">
            <a:schemeClr val="dk1"/>
          </a:effectRef>
          <a:fontRef idx="minor">
            <a:schemeClr val="tx1"/>
          </a:fontRef>
        </p:style>
      </p:cxnSp>
      <p:cxnSp>
        <p:nvCxnSpPr>
          <p:cNvPr id="137" name="Connecteur en angle 136"/>
          <p:cNvCxnSpPr/>
          <p:nvPr/>
        </p:nvCxnSpPr>
        <p:spPr>
          <a:xfrm rot="10800000" flipV="1">
            <a:off x="4786315" y="4643445"/>
            <a:ext cx="428628" cy="357190"/>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146" name="Connecteur droit 145"/>
          <p:cNvCxnSpPr/>
          <p:nvPr/>
        </p:nvCxnSpPr>
        <p:spPr>
          <a:xfrm>
            <a:off x="3571868" y="4927610"/>
            <a:ext cx="1214446" cy="1588"/>
          </a:xfrm>
          <a:prstGeom prst="line">
            <a:avLst/>
          </a:prstGeom>
        </p:spPr>
        <p:style>
          <a:lnRef idx="1">
            <a:schemeClr val="dk1"/>
          </a:lnRef>
          <a:fillRef idx="0">
            <a:schemeClr val="dk1"/>
          </a:fillRef>
          <a:effectRef idx="0">
            <a:schemeClr val="dk1"/>
          </a:effectRef>
          <a:fontRef idx="minor">
            <a:schemeClr val="tx1"/>
          </a:fontRef>
        </p:style>
      </p:cxnSp>
      <p:cxnSp>
        <p:nvCxnSpPr>
          <p:cNvPr id="148" name="Connecteur droit 147"/>
          <p:cNvCxnSpPr>
            <a:stCxn id="24" idx="0"/>
          </p:cNvCxnSpPr>
          <p:nvPr/>
        </p:nvCxnSpPr>
        <p:spPr>
          <a:xfrm rot="5400000" flipH="1" flipV="1">
            <a:off x="4286249" y="5214949"/>
            <a:ext cx="142876" cy="2"/>
          </a:xfrm>
          <a:prstGeom prst="line">
            <a:avLst/>
          </a:prstGeom>
        </p:spPr>
        <p:style>
          <a:lnRef idx="1">
            <a:schemeClr val="dk1"/>
          </a:lnRef>
          <a:fillRef idx="0">
            <a:schemeClr val="dk1"/>
          </a:fillRef>
          <a:effectRef idx="0">
            <a:schemeClr val="dk1"/>
          </a:effectRef>
          <a:fontRef idx="minor">
            <a:schemeClr val="tx1"/>
          </a:fontRef>
        </p:style>
      </p:cxnSp>
      <p:cxnSp>
        <p:nvCxnSpPr>
          <p:cNvPr id="151" name="Connecteur droit 150"/>
          <p:cNvCxnSpPr/>
          <p:nvPr/>
        </p:nvCxnSpPr>
        <p:spPr>
          <a:xfrm rot="10800000" flipV="1">
            <a:off x="3786182" y="5429262"/>
            <a:ext cx="214314" cy="1"/>
          </a:xfrm>
          <a:prstGeom prst="line">
            <a:avLst/>
          </a:prstGeom>
        </p:spPr>
        <p:style>
          <a:lnRef idx="1">
            <a:schemeClr val="dk1"/>
          </a:lnRef>
          <a:fillRef idx="0">
            <a:schemeClr val="dk1"/>
          </a:fillRef>
          <a:effectRef idx="0">
            <a:schemeClr val="dk1"/>
          </a:effectRef>
          <a:fontRef idx="minor">
            <a:schemeClr val="tx1"/>
          </a:fontRef>
        </p:style>
      </p:cxnSp>
      <p:cxnSp>
        <p:nvCxnSpPr>
          <p:cNvPr id="154" name="Connecteur droit 153"/>
          <p:cNvCxnSpPr/>
          <p:nvPr/>
        </p:nvCxnSpPr>
        <p:spPr>
          <a:xfrm>
            <a:off x="4714876" y="5429264"/>
            <a:ext cx="214314" cy="1588"/>
          </a:xfrm>
          <a:prstGeom prst="line">
            <a:avLst/>
          </a:prstGeom>
        </p:spPr>
        <p:style>
          <a:lnRef idx="1">
            <a:schemeClr val="dk1"/>
          </a:lnRef>
          <a:fillRef idx="0">
            <a:schemeClr val="dk1"/>
          </a:fillRef>
          <a:effectRef idx="0">
            <a:schemeClr val="dk1"/>
          </a:effectRef>
          <a:fontRef idx="minor">
            <a:schemeClr val="tx1"/>
          </a:fontRef>
        </p:style>
      </p:cxnSp>
      <p:sp>
        <p:nvSpPr>
          <p:cNvPr id="158" name="Organigramme : Document 157"/>
          <p:cNvSpPr/>
          <p:nvPr/>
        </p:nvSpPr>
        <p:spPr>
          <a:xfrm>
            <a:off x="4714876" y="5786454"/>
            <a:ext cx="500066" cy="214314"/>
          </a:xfrm>
          <a:prstGeom prst="flowChartDocumen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200" b="1" dirty="0" smtClean="0">
                <a:solidFill>
                  <a:schemeClr val="tx1"/>
                </a:solidFill>
              </a:rPr>
              <a:t>D11</a:t>
            </a:r>
            <a:endParaRPr lang="fr-FR" sz="1200" b="1" dirty="0">
              <a:solidFill>
                <a:schemeClr val="tx1"/>
              </a:solidFill>
            </a:endParaRPr>
          </a:p>
        </p:txBody>
      </p:sp>
      <p:cxnSp>
        <p:nvCxnSpPr>
          <p:cNvPr id="160" name="Connecteur droit 159"/>
          <p:cNvCxnSpPr/>
          <p:nvPr/>
        </p:nvCxnSpPr>
        <p:spPr>
          <a:xfrm rot="5400000" flipH="1" flipV="1">
            <a:off x="4786314" y="5571346"/>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162" name="Connecteur droit 161"/>
          <p:cNvCxnSpPr>
            <a:stCxn id="25" idx="0"/>
          </p:cNvCxnSpPr>
          <p:nvPr/>
        </p:nvCxnSpPr>
        <p:spPr>
          <a:xfrm rot="5400000" flipH="1" flipV="1">
            <a:off x="4214152" y="5642920"/>
            <a:ext cx="142876" cy="1316"/>
          </a:xfrm>
          <a:prstGeom prst="line">
            <a:avLst/>
          </a:prstGeom>
        </p:spPr>
        <p:style>
          <a:lnRef idx="1">
            <a:schemeClr val="dk1"/>
          </a:lnRef>
          <a:fillRef idx="0">
            <a:schemeClr val="dk1"/>
          </a:fillRef>
          <a:effectRef idx="0">
            <a:schemeClr val="dk1"/>
          </a:effectRef>
          <a:fontRef idx="minor">
            <a:schemeClr val="tx1"/>
          </a:fontRef>
        </p:style>
      </p:cxnSp>
      <p:cxnSp>
        <p:nvCxnSpPr>
          <p:cNvPr id="164" name="Connecteur droit 163"/>
          <p:cNvCxnSpPr/>
          <p:nvPr/>
        </p:nvCxnSpPr>
        <p:spPr>
          <a:xfrm rot="10800000">
            <a:off x="3714744" y="5570552"/>
            <a:ext cx="571504" cy="1589"/>
          </a:xfrm>
          <a:prstGeom prst="line">
            <a:avLst/>
          </a:prstGeom>
        </p:spPr>
        <p:style>
          <a:lnRef idx="1">
            <a:schemeClr val="dk1"/>
          </a:lnRef>
          <a:fillRef idx="0">
            <a:schemeClr val="dk1"/>
          </a:fillRef>
          <a:effectRef idx="0">
            <a:schemeClr val="dk1"/>
          </a:effectRef>
          <a:fontRef idx="minor">
            <a:schemeClr val="tx1"/>
          </a:fontRef>
        </p:style>
      </p:cxnSp>
      <p:cxnSp>
        <p:nvCxnSpPr>
          <p:cNvPr id="166" name="Connecteur droit 165"/>
          <p:cNvCxnSpPr/>
          <p:nvPr/>
        </p:nvCxnSpPr>
        <p:spPr>
          <a:xfrm rot="5400000" flipH="1" flipV="1">
            <a:off x="3714744" y="5499908"/>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68" name="Connecteur droit 167"/>
          <p:cNvCxnSpPr/>
          <p:nvPr/>
        </p:nvCxnSpPr>
        <p:spPr>
          <a:xfrm rot="5400000" flipH="1" flipV="1">
            <a:off x="3643306" y="5642784"/>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70" name="Connecteur droit 169"/>
          <p:cNvCxnSpPr/>
          <p:nvPr/>
        </p:nvCxnSpPr>
        <p:spPr>
          <a:xfrm rot="5400000">
            <a:off x="3637422" y="6066322"/>
            <a:ext cx="153698" cy="946"/>
          </a:xfrm>
          <a:prstGeom prst="line">
            <a:avLst/>
          </a:prstGeom>
        </p:spPr>
        <p:style>
          <a:lnRef idx="1">
            <a:schemeClr val="dk1"/>
          </a:lnRef>
          <a:fillRef idx="0">
            <a:schemeClr val="dk1"/>
          </a:fillRef>
          <a:effectRef idx="0">
            <a:schemeClr val="dk1"/>
          </a:effectRef>
          <a:fontRef idx="minor">
            <a:schemeClr val="tx1"/>
          </a:fontRef>
        </p:style>
      </p:cxnSp>
      <p:cxnSp>
        <p:nvCxnSpPr>
          <p:cNvPr id="172" name="Connecteur droit 171"/>
          <p:cNvCxnSpPr/>
          <p:nvPr/>
        </p:nvCxnSpPr>
        <p:spPr>
          <a:xfrm rot="5400000">
            <a:off x="4211225" y="6067675"/>
            <a:ext cx="150992" cy="946"/>
          </a:xfrm>
          <a:prstGeom prst="line">
            <a:avLst/>
          </a:prstGeom>
        </p:spPr>
        <p:style>
          <a:lnRef idx="1">
            <a:schemeClr val="dk1"/>
          </a:lnRef>
          <a:fillRef idx="0">
            <a:schemeClr val="dk1"/>
          </a:fillRef>
          <a:effectRef idx="0">
            <a:schemeClr val="dk1"/>
          </a:effectRef>
          <a:fontRef idx="minor">
            <a:schemeClr val="tx1"/>
          </a:fontRef>
        </p:style>
      </p:cxnSp>
      <p:cxnSp>
        <p:nvCxnSpPr>
          <p:cNvPr id="174" name="Connecteur droit 173"/>
          <p:cNvCxnSpPr/>
          <p:nvPr/>
        </p:nvCxnSpPr>
        <p:spPr>
          <a:xfrm>
            <a:off x="3714744" y="6142056"/>
            <a:ext cx="571504" cy="1588"/>
          </a:xfrm>
          <a:prstGeom prst="line">
            <a:avLst/>
          </a:prstGeom>
        </p:spPr>
        <p:style>
          <a:lnRef idx="1">
            <a:schemeClr val="dk1"/>
          </a:lnRef>
          <a:fillRef idx="0">
            <a:schemeClr val="dk1"/>
          </a:fillRef>
          <a:effectRef idx="0">
            <a:schemeClr val="dk1"/>
          </a:effectRef>
          <a:fontRef idx="minor">
            <a:schemeClr val="tx1"/>
          </a:fontRef>
        </p:style>
      </p:cxnSp>
      <p:cxnSp>
        <p:nvCxnSpPr>
          <p:cNvPr id="176" name="Connecteur droit 175"/>
          <p:cNvCxnSpPr/>
          <p:nvPr/>
        </p:nvCxnSpPr>
        <p:spPr>
          <a:xfrm rot="5400000" flipH="1" flipV="1">
            <a:off x="4000496" y="6214288"/>
            <a:ext cx="142876" cy="1588"/>
          </a:xfrm>
          <a:prstGeom prst="line">
            <a:avLst/>
          </a:prstGeom>
        </p:spPr>
        <p:style>
          <a:lnRef idx="1">
            <a:schemeClr val="dk1"/>
          </a:lnRef>
          <a:fillRef idx="0">
            <a:schemeClr val="dk1"/>
          </a:fillRef>
          <a:effectRef idx="0">
            <a:schemeClr val="dk1"/>
          </a:effectRef>
          <a:fontRef idx="minor">
            <a:schemeClr val="tx1"/>
          </a:fontRef>
        </p:style>
      </p:cxnSp>
      <p:cxnSp>
        <p:nvCxnSpPr>
          <p:cNvPr id="178" name="Connecteur droit 177"/>
          <p:cNvCxnSpPr/>
          <p:nvPr/>
        </p:nvCxnSpPr>
        <p:spPr>
          <a:xfrm rot="10800000">
            <a:off x="3929058" y="6286520"/>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80" name="Connecteur droit 179"/>
          <p:cNvCxnSpPr/>
          <p:nvPr/>
        </p:nvCxnSpPr>
        <p:spPr>
          <a:xfrm rot="5400000">
            <a:off x="4071934" y="6286520"/>
            <a:ext cx="71438" cy="71438"/>
          </a:xfrm>
          <a:prstGeom prst="line">
            <a:avLst/>
          </a:prstGeom>
        </p:spPr>
        <p:style>
          <a:lnRef idx="1">
            <a:schemeClr val="dk1"/>
          </a:lnRef>
          <a:fillRef idx="0">
            <a:schemeClr val="dk1"/>
          </a:fillRef>
          <a:effectRef idx="0">
            <a:schemeClr val="dk1"/>
          </a:effectRef>
          <a:fontRef idx="minor">
            <a:schemeClr val="tx1"/>
          </a:fontRef>
        </p:style>
      </p:cxnSp>
      <p:cxnSp>
        <p:nvCxnSpPr>
          <p:cNvPr id="182" name="Connecteur droit 181"/>
          <p:cNvCxnSpPr/>
          <p:nvPr/>
        </p:nvCxnSpPr>
        <p:spPr>
          <a:xfrm rot="5400000">
            <a:off x="4000496" y="6286520"/>
            <a:ext cx="71438" cy="71438"/>
          </a:xfrm>
          <a:prstGeom prst="line">
            <a:avLst/>
          </a:prstGeom>
        </p:spPr>
        <p:style>
          <a:lnRef idx="1">
            <a:schemeClr val="dk1"/>
          </a:lnRef>
          <a:fillRef idx="0">
            <a:schemeClr val="dk1"/>
          </a:fillRef>
          <a:effectRef idx="0">
            <a:schemeClr val="dk1"/>
          </a:effectRef>
          <a:fontRef idx="minor">
            <a:schemeClr val="tx1"/>
          </a:fontRef>
        </p:style>
      </p:cxnSp>
      <p:cxnSp>
        <p:nvCxnSpPr>
          <p:cNvPr id="184" name="Connecteur droit 183"/>
          <p:cNvCxnSpPr/>
          <p:nvPr/>
        </p:nvCxnSpPr>
        <p:spPr>
          <a:xfrm rot="5400000">
            <a:off x="3857620" y="6286520"/>
            <a:ext cx="71438" cy="71438"/>
          </a:xfrm>
          <a:prstGeom prst="line">
            <a:avLst/>
          </a:prstGeom>
        </p:spPr>
        <p:style>
          <a:lnRef idx="1">
            <a:schemeClr val="dk1"/>
          </a:lnRef>
          <a:fillRef idx="0">
            <a:schemeClr val="dk1"/>
          </a:fillRef>
          <a:effectRef idx="0">
            <a:schemeClr val="dk1"/>
          </a:effectRef>
          <a:fontRef idx="minor">
            <a:schemeClr val="tx1"/>
          </a:fontRef>
        </p:style>
      </p:cxnSp>
      <p:cxnSp>
        <p:nvCxnSpPr>
          <p:cNvPr id="186" name="Connecteur en angle 185"/>
          <p:cNvCxnSpPr>
            <a:stCxn id="158" idx="3"/>
            <a:endCxn id="22" idx="2"/>
          </p:cNvCxnSpPr>
          <p:nvPr/>
        </p:nvCxnSpPr>
        <p:spPr>
          <a:xfrm flipV="1">
            <a:off x="5214942" y="5429264"/>
            <a:ext cx="1928826" cy="464347"/>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cxnSp>
        <p:nvCxnSpPr>
          <p:cNvPr id="188" name="Forme 187"/>
          <p:cNvCxnSpPr/>
          <p:nvPr/>
        </p:nvCxnSpPr>
        <p:spPr>
          <a:xfrm>
            <a:off x="5072066" y="6000768"/>
            <a:ext cx="1857388" cy="428628"/>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
        <p:nvSpPr>
          <p:cNvPr id="189" name="Rectangle 188"/>
          <p:cNvSpPr/>
          <p:nvPr/>
        </p:nvSpPr>
        <p:spPr>
          <a:xfrm>
            <a:off x="3357554" y="5223703"/>
            <a:ext cx="1726114" cy="276999"/>
          </a:xfrm>
          <a:prstGeom prst="rect">
            <a:avLst/>
          </a:prstGeom>
        </p:spPr>
        <p:txBody>
          <a:bodyPr wrap="none">
            <a:spAutoFit/>
          </a:bodyPr>
          <a:lstStyle/>
          <a:p>
            <a:r>
              <a:rPr lang="fr-FR" sz="1200" dirty="0" smtClean="0"/>
              <a:t>       Oui                   Non</a:t>
            </a:r>
            <a:endParaRPr lang="fr-FR" sz="1200" dirty="0"/>
          </a:p>
        </p:txBody>
      </p:sp>
      <p:cxnSp>
        <p:nvCxnSpPr>
          <p:cNvPr id="90" name="Connecteur droit 89"/>
          <p:cNvCxnSpPr/>
          <p:nvPr/>
        </p:nvCxnSpPr>
        <p:spPr>
          <a:xfrm rot="10800000">
            <a:off x="500034" y="6642121"/>
            <a:ext cx="8286808" cy="1588"/>
          </a:xfrm>
          <a:prstGeom prst="line">
            <a:avLst/>
          </a:prstGeom>
        </p:spPr>
        <p:style>
          <a:lnRef idx="3">
            <a:schemeClr val="accent3"/>
          </a:lnRef>
          <a:fillRef idx="0">
            <a:schemeClr val="accent3"/>
          </a:fillRef>
          <a:effectRef idx="2">
            <a:schemeClr val="accent3"/>
          </a:effectRef>
          <a:fontRef idx="minor">
            <a:schemeClr val="tx1"/>
          </a:fontRef>
        </p:style>
      </p:cxnSp>
      <p:graphicFrame>
        <p:nvGraphicFramePr>
          <p:cNvPr id="92" name="Tableau 91"/>
          <p:cNvGraphicFramePr>
            <a:graphicFrameLocks noGrp="1"/>
          </p:cNvGraphicFramePr>
          <p:nvPr/>
        </p:nvGraphicFramePr>
        <p:xfrm>
          <a:off x="500034" y="428604"/>
          <a:ext cx="8281337" cy="518160"/>
        </p:xfrm>
        <a:graphic>
          <a:graphicData uri="http://schemas.openxmlformats.org/drawingml/2006/table">
            <a:tbl>
              <a:tblPr>
                <a:tableStyleId>{306799F8-075E-4A3A-A7F6-7FBC6576F1A4}</a:tableStyleId>
              </a:tblPr>
              <a:tblGrid>
                <a:gridCol w="8281337"/>
              </a:tblGrid>
              <a:tr h="468086">
                <a:tc>
                  <a:txBody>
                    <a:bodyPr/>
                    <a:lstStyle/>
                    <a:p>
                      <a:pPr algn="ctr"/>
                      <a:r>
                        <a:rPr lang="fr-FR" sz="1400" dirty="0" smtClean="0">
                          <a:ln>
                            <a:solidFill>
                              <a:srgbClr val="002060"/>
                            </a:solidFill>
                          </a:ln>
                          <a:solidFill>
                            <a:srgbClr val="00B0F0"/>
                          </a:solidFill>
                        </a:rPr>
                        <a:t>                                                                                                                                 </a:t>
                      </a:r>
                    </a:p>
                    <a:p>
                      <a:pPr algn="ctr"/>
                      <a:r>
                        <a:rPr lang="fr-FR" sz="1400" baseline="0" dirty="0" smtClean="0">
                          <a:ln>
                            <a:solidFill>
                              <a:srgbClr val="002060"/>
                            </a:solidFill>
                          </a:ln>
                          <a:solidFill>
                            <a:srgbClr val="00B0F0"/>
                          </a:solidFill>
                        </a:rPr>
                        <a:t>                                       </a:t>
                      </a:r>
                      <a:endParaRPr lang="fr-FR" sz="1400" dirty="0">
                        <a:ln>
                          <a:solidFill>
                            <a:srgbClr val="002060"/>
                          </a:solidFill>
                        </a:ln>
                        <a:solidFill>
                          <a:srgbClr val="00B0F0"/>
                        </a:solidFill>
                      </a:endParaRPr>
                    </a:p>
                  </a:txBody>
                  <a:tcPr/>
                </a:tc>
              </a:tr>
            </a:tbl>
          </a:graphicData>
        </a:graphic>
      </p:graphicFrame>
      <p:cxnSp>
        <p:nvCxnSpPr>
          <p:cNvPr id="144" name="Connecteur droit 143"/>
          <p:cNvCxnSpPr/>
          <p:nvPr/>
        </p:nvCxnSpPr>
        <p:spPr>
          <a:xfrm rot="10800000">
            <a:off x="3929058" y="2000240"/>
            <a:ext cx="1285884" cy="1588"/>
          </a:xfrm>
          <a:prstGeom prst="line">
            <a:avLst/>
          </a:prstGeom>
        </p:spPr>
        <p:style>
          <a:lnRef idx="1">
            <a:schemeClr val="dk1"/>
          </a:lnRef>
          <a:fillRef idx="0">
            <a:schemeClr val="dk1"/>
          </a:fillRef>
          <a:effectRef idx="0">
            <a:schemeClr val="dk1"/>
          </a:effectRef>
          <a:fontRef idx="minor">
            <a:schemeClr val="tx1"/>
          </a:fontRef>
        </p:style>
      </p:cxnSp>
      <p:cxnSp>
        <p:nvCxnSpPr>
          <p:cNvPr id="147" name="Connecteur en angle 146"/>
          <p:cNvCxnSpPr/>
          <p:nvPr/>
        </p:nvCxnSpPr>
        <p:spPr>
          <a:xfrm rot="10800000">
            <a:off x="4000496" y="1714488"/>
            <a:ext cx="3286148" cy="571504"/>
          </a:xfrm>
          <a:prstGeom prst="bentConnector3">
            <a:avLst>
              <a:gd name="adj1" fmla="val 38406"/>
            </a:avLst>
          </a:prstGeom>
          <a:ln>
            <a:tailEnd type="arrow"/>
          </a:ln>
        </p:spPr>
        <p:style>
          <a:lnRef idx="1">
            <a:schemeClr val="dk1"/>
          </a:lnRef>
          <a:fillRef idx="0">
            <a:schemeClr val="dk1"/>
          </a:fillRef>
          <a:effectRef idx="0">
            <a:schemeClr val="dk1"/>
          </a:effectRef>
          <a:fontRef idx="minor">
            <a:schemeClr val="tx1"/>
          </a:fontRef>
        </p:style>
      </p:cxnSp>
      <p:cxnSp>
        <p:nvCxnSpPr>
          <p:cNvPr id="150" name="Connecteur droit avec flèche 149"/>
          <p:cNvCxnSpPr/>
          <p:nvPr/>
        </p:nvCxnSpPr>
        <p:spPr>
          <a:xfrm>
            <a:off x="6715140" y="1785926"/>
            <a:ext cx="428628" cy="1588"/>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56" name="Connecteur droit 155"/>
          <p:cNvCxnSpPr/>
          <p:nvPr/>
        </p:nvCxnSpPr>
        <p:spPr>
          <a:xfrm rot="5400000">
            <a:off x="-2608313" y="3535363"/>
            <a:ext cx="6215106"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157" name="Connecteur droit 156"/>
          <p:cNvCxnSpPr/>
          <p:nvPr/>
        </p:nvCxnSpPr>
        <p:spPr>
          <a:xfrm rot="5400000">
            <a:off x="-1071602" y="3643314"/>
            <a:ext cx="6000792"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159" name="Connecteur droit 158"/>
          <p:cNvCxnSpPr/>
          <p:nvPr/>
        </p:nvCxnSpPr>
        <p:spPr>
          <a:xfrm rot="5400000">
            <a:off x="3678231" y="3535363"/>
            <a:ext cx="6215106"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161" name="Connecteur droit 160"/>
          <p:cNvCxnSpPr/>
          <p:nvPr/>
        </p:nvCxnSpPr>
        <p:spPr>
          <a:xfrm rot="5400000">
            <a:off x="5678495" y="3535363"/>
            <a:ext cx="6215106" cy="1588"/>
          </a:xfrm>
          <a:prstGeom prst="line">
            <a:avLst/>
          </a:prstGeom>
        </p:spPr>
        <p:style>
          <a:lnRef idx="3">
            <a:schemeClr val="accent3"/>
          </a:lnRef>
          <a:fillRef idx="0">
            <a:schemeClr val="accent3"/>
          </a:fillRef>
          <a:effectRef idx="2">
            <a:schemeClr val="accent3"/>
          </a:effectRef>
          <a:fontRef idx="minor">
            <a:schemeClr val="tx1"/>
          </a:fontRef>
        </p:style>
      </p:cxnSp>
      <p:sp>
        <p:nvSpPr>
          <p:cNvPr id="181" name="Rectangle 180"/>
          <p:cNvSpPr/>
          <p:nvPr/>
        </p:nvSpPr>
        <p:spPr>
          <a:xfrm>
            <a:off x="2214546" y="365919"/>
            <a:ext cx="1785950" cy="338554"/>
          </a:xfrm>
          <a:prstGeom prst="rect">
            <a:avLst/>
          </a:prstGeom>
          <a:noFill/>
        </p:spPr>
        <p:txBody>
          <a:bodyPr wrap="square" lIns="91440" tIns="45720" rIns="91440" bIns="45720">
            <a:spAutoFit/>
          </a:bodyPr>
          <a:lstStyle/>
          <a:p>
            <a:pPr algn="ctr"/>
            <a:r>
              <a:rPr lang="fr-FR"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Milieu  interne                                                                                                              </a:t>
            </a:r>
            <a:endParaRPr lang="fr-FR"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83" name="Rectangle 182"/>
          <p:cNvSpPr/>
          <p:nvPr/>
        </p:nvSpPr>
        <p:spPr>
          <a:xfrm>
            <a:off x="428596" y="642918"/>
            <a:ext cx="1643074" cy="338554"/>
          </a:xfrm>
          <a:prstGeom prst="rect">
            <a:avLst/>
          </a:prstGeom>
          <a:noFill/>
        </p:spPr>
        <p:txBody>
          <a:bodyPr wrap="square" lIns="91440" tIns="45720" rIns="91440" bIns="45720">
            <a:spAutoFit/>
          </a:bodyPr>
          <a:lstStyle/>
          <a:p>
            <a:pPr algn="ctr"/>
            <a:r>
              <a:rPr lang="fr-FR"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Chef de service</a:t>
            </a:r>
            <a:r>
              <a:rPr lang="fr-FR" sz="1600" b="1" cap="none" spc="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a:t>
            </a:r>
            <a:endParaRPr lang="fr-FR"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85" name="Rectangle 184"/>
          <p:cNvSpPr/>
          <p:nvPr/>
        </p:nvSpPr>
        <p:spPr>
          <a:xfrm>
            <a:off x="4071934" y="642918"/>
            <a:ext cx="1428760" cy="338554"/>
          </a:xfrm>
          <a:prstGeom prst="rect">
            <a:avLst/>
          </a:prstGeom>
          <a:noFill/>
        </p:spPr>
        <p:txBody>
          <a:bodyPr wrap="square" lIns="91440" tIns="45720" rIns="91440" bIns="45720">
            <a:spAutoFit/>
          </a:bodyPr>
          <a:lstStyle/>
          <a:p>
            <a:pPr algn="ctr"/>
            <a:r>
              <a:rPr lang="fr-FR" sz="1600" b="1" cap="none" spc="0" baseline="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liquidateur</a:t>
            </a:r>
            <a:endParaRPr lang="fr-FR" sz="16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87" name="Rectangle 186"/>
          <p:cNvSpPr/>
          <p:nvPr/>
        </p:nvSpPr>
        <p:spPr>
          <a:xfrm>
            <a:off x="6929454" y="500042"/>
            <a:ext cx="1571636" cy="338554"/>
          </a:xfrm>
          <a:prstGeom prst="rect">
            <a:avLst/>
          </a:prstGeom>
          <a:noFill/>
        </p:spPr>
        <p:txBody>
          <a:bodyPr wrap="square" lIns="91440" tIns="45720" rIns="91440" bIns="45720">
            <a:spAutoFit/>
          </a:bodyPr>
          <a:lstStyle/>
          <a:p>
            <a:pPr algn="ctr"/>
            <a:r>
              <a:rPr lang="fr-FR" sz="1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M</a:t>
            </a:r>
            <a:r>
              <a:rPr lang="fr-FR" sz="16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ilieu</a:t>
            </a:r>
            <a:r>
              <a:rPr lang="fr-FR" sz="1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 externe                       </a:t>
            </a:r>
            <a:endParaRPr lang="fr-FR" sz="1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cxnSp>
        <p:nvCxnSpPr>
          <p:cNvPr id="190" name="Connecteur droit 189"/>
          <p:cNvCxnSpPr/>
          <p:nvPr/>
        </p:nvCxnSpPr>
        <p:spPr>
          <a:xfrm>
            <a:off x="500034" y="642918"/>
            <a:ext cx="6286544" cy="1588"/>
          </a:xfrm>
          <a:prstGeom prst="line">
            <a:avLst/>
          </a:prstGeom>
        </p:spPr>
        <p:style>
          <a:lnRef idx="3">
            <a:schemeClr val="accent3"/>
          </a:lnRef>
          <a:fillRef idx="0">
            <a:schemeClr val="accent3"/>
          </a:fillRef>
          <a:effectRef idx="2">
            <a:schemeClr val="accent3"/>
          </a:effectRef>
          <a:fontRef idx="minor">
            <a:schemeClr val="tx1"/>
          </a:fontRef>
        </p:style>
      </p:cxnSp>
      <p:cxnSp>
        <p:nvCxnSpPr>
          <p:cNvPr id="110" name="Connecteur en angle 109"/>
          <p:cNvCxnSpPr/>
          <p:nvPr/>
        </p:nvCxnSpPr>
        <p:spPr>
          <a:xfrm flipV="1">
            <a:off x="1357290" y="3786190"/>
            <a:ext cx="2928958" cy="142876"/>
          </a:xfrm>
          <a:prstGeom prst="bentConnector3">
            <a:avLst>
              <a:gd name="adj1" fmla="val 50000"/>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2000"/>
                                        <p:tgtEl>
                                          <p:spTgt spid="3"/>
                                        </p:tgtEl>
                                      </p:cBhvr>
                                    </p:animEffect>
                                  </p:childTnLst>
                                </p:cTn>
                              </p:par>
                              <p:par>
                                <p:cTn id="8" presetID="8" presetClass="entr" presetSubtype="16" fill="hold" grpId="0" nodeType="withEffect">
                                  <p:stCondLst>
                                    <p:cond delay="500"/>
                                  </p:stCondLst>
                                  <p:childTnLst>
                                    <p:set>
                                      <p:cBhvr>
                                        <p:cTn id="9" dur="1" fill="hold">
                                          <p:stCondLst>
                                            <p:cond delay="0"/>
                                          </p:stCondLst>
                                        </p:cTn>
                                        <p:tgtEl>
                                          <p:spTgt spid="181"/>
                                        </p:tgtEl>
                                        <p:attrNameLst>
                                          <p:attrName>style.visibility</p:attrName>
                                        </p:attrNameLst>
                                      </p:cBhvr>
                                      <p:to>
                                        <p:strVal val="visible"/>
                                      </p:to>
                                    </p:set>
                                    <p:animEffect transition="in" filter="diamond(in)">
                                      <p:cBhvr>
                                        <p:cTn id="10" dur="2000"/>
                                        <p:tgtEl>
                                          <p:spTgt spid="181"/>
                                        </p:tgtEl>
                                      </p:cBhvr>
                                    </p:animEffect>
                                  </p:childTnLst>
                                </p:cTn>
                              </p:par>
                              <p:par>
                                <p:cTn id="11" presetID="8" presetClass="entr" presetSubtype="16" fill="hold" grpId="0" nodeType="withEffect">
                                  <p:stCondLst>
                                    <p:cond delay="500"/>
                                  </p:stCondLst>
                                  <p:childTnLst>
                                    <p:set>
                                      <p:cBhvr>
                                        <p:cTn id="12" dur="1" fill="hold">
                                          <p:stCondLst>
                                            <p:cond delay="0"/>
                                          </p:stCondLst>
                                        </p:cTn>
                                        <p:tgtEl>
                                          <p:spTgt spid="183"/>
                                        </p:tgtEl>
                                        <p:attrNameLst>
                                          <p:attrName>style.visibility</p:attrName>
                                        </p:attrNameLst>
                                      </p:cBhvr>
                                      <p:to>
                                        <p:strVal val="visible"/>
                                      </p:to>
                                    </p:set>
                                    <p:animEffect transition="in" filter="diamond(in)">
                                      <p:cBhvr>
                                        <p:cTn id="13" dur="2000"/>
                                        <p:tgtEl>
                                          <p:spTgt spid="183"/>
                                        </p:tgtEl>
                                      </p:cBhvr>
                                    </p:animEffect>
                                  </p:childTnLst>
                                </p:cTn>
                              </p:par>
                              <p:par>
                                <p:cTn id="14" presetID="8" presetClass="entr" presetSubtype="16" fill="hold" grpId="0" nodeType="withEffect">
                                  <p:stCondLst>
                                    <p:cond delay="500"/>
                                  </p:stCondLst>
                                  <p:childTnLst>
                                    <p:set>
                                      <p:cBhvr>
                                        <p:cTn id="15" dur="1" fill="hold">
                                          <p:stCondLst>
                                            <p:cond delay="0"/>
                                          </p:stCondLst>
                                        </p:cTn>
                                        <p:tgtEl>
                                          <p:spTgt spid="185"/>
                                        </p:tgtEl>
                                        <p:attrNameLst>
                                          <p:attrName>style.visibility</p:attrName>
                                        </p:attrNameLst>
                                      </p:cBhvr>
                                      <p:to>
                                        <p:strVal val="visible"/>
                                      </p:to>
                                    </p:set>
                                    <p:animEffect transition="in" filter="diamond(in)">
                                      <p:cBhvr>
                                        <p:cTn id="16" dur="2000"/>
                                        <p:tgtEl>
                                          <p:spTgt spid="185"/>
                                        </p:tgtEl>
                                      </p:cBhvr>
                                    </p:animEffect>
                                  </p:childTnLst>
                                </p:cTn>
                              </p:par>
                              <p:par>
                                <p:cTn id="17" presetID="8" presetClass="entr" presetSubtype="16" fill="hold" grpId="0" nodeType="withEffect">
                                  <p:stCondLst>
                                    <p:cond delay="500"/>
                                  </p:stCondLst>
                                  <p:childTnLst>
                                    <p:set>
                                      <p:cBhvr>
                                        <p:cTn id="18" dur="1" fill="hold">
                                          <p:stCondLst>
                                            <p:cond delay="0"/>
                                          </p:stCondLst>
                                        </p:cTn>
                                        <p:tgtEl>
                                          <p:spTgt spid="187"/>
                                        </p:tgtEl>
                                        <p:attrNameLst>
                                          <p:attrName>style.visibility</p:attrName>
                                        </p:attrNameLst>
                                      </p:cBhvr>
                                      <p:to>
                                        <p:strVal val="visible"/>
                                      </p:to>
                                    </p:set>
                                    <p:animEffect transition="in" filter="diamond(in)">
                                      <p:cBhvr>
                                        <p:cTn id="19" dur="2000"/>
                                        <p:tgtEl>
                                          <p:spTgt spid="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81" grpId="0"/>
      <p:bldP spid="183" grpId="0"/>
      <p:bldP spid="185" grpId="0"/>
      <p:bldP spid="18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33400" y="214290"/>
            <a:ext cx="8253442" cy="6429420"/>
          </a:xfrm>
        </p:spPr>
        <p:txBody>
          <a:bodyPr>
            <a:normAutofit fontScale="85000" lnSpcReduction="20000"/>
          </a:bodyPr>
          <a:lstStyle/>
          <a:p>
            <a:pPr lvl="0" algn="l"/>
            <a:r>
              <a:rPr lang="fr-FR" b="1" dirty="0" smtClean="0">
                <a:solidFill>
                  <a:srgbClr val="FF0000"/>
                </a:solidFill>
              </a:rPr>
              <a:t>Critiques et suggestions : </a:t>
            </a:r>
            <a:endParaRPr lang="fr-FR" dirty="0" smtClean="0">
              <a:solidFill>
                <a:srgbClr val="FF0000"/>
              </a:solidFill>
            </a:endParaRPr>
          </a:p>
          <a:p>
            <a:pPr lvl="0" algn="l"/>
            <a:r>
              <a:rPr lang="fr-FR" dirty="0" smtClean="0"/>
              <a:t>Le diagnostic permet de faire le point sur la gestion actuelle et de déceler   les actions nécessaires à mettre en œuvre.</a:t>
            </a:r>
          </a:p>
          <a:p>
            <a:pPr lvl="0" algn="l"/>
            <a:r>
              <a:rPr lang="fr-FR" dirty="0" smtClean="0"/>
              <a:t>Un bon diagnostique doit commencer par la comparaison de l’état actuel à celui que nous solution voir se réaliser (situation future).  </a:t>
            </a:r>
          </a:p>
          <a:p>
            <a:pPr algn="l"/>
            <a:r>
              <a:rPr lang="fr-FR" dirty="0" smtClean="0"/>
              <a:t> </a:t>
            </a:r>
          </a:p>
          <a:p>
            <a:pPr algn="l"/>
            <a:r>
              <a:rPr lang="fr-FR" b="1" dirty="0" smtClean="0">
                <a:solidFill>
                  <a:srgbClr val="FF0000"/>
                </a:solidFill>
              </a:rPr>
              <a:t>1) Critique : </a:t>
            </a:r>
            <a:endParaRPr lang="fr-FR" dirty="0" smtClean="0">
              <a:solidFill>
                <a:srgbClr val="FF0000"/>
              </a:solidFill>
            </a:endParaRPr>
          </a:p>
          <a:p>
            <a:pPr algn="l"/>
            <a:r>
              <a:rPr lang="fr-FR" dirty="0" smtClean="0"/>
              <a:t>- Nombre d’effectifs dans la section de liquidation est insuffisant.</a:t>
            </a:r>
          </a:p>
          <a:p>
            <a:pPr algn="l"/>
            <a:r>
              <a:rPr lang="fr-FR" dirty="0" smtClean="0"/>
              <a:t>- utilisation des mandats fait une perte de temps et le retard pou arrive  à l’intéressant.</a:t>
            </a:r>
          </a:p>
          <a:p>
            <a:pPr algn="l"/>
            <a:r>
              <a:rPr lang="fr-FR" dirty="0" smtClean="0"/>
              <a:t>- manque des informaticiens.</a:t>
            </a:r>
          </a:p>
          <a:p>
            <a:pPr algn="l"/>
            <a:r>
              <a:rPr lang="fr-FR" dirty="0" smtClean="0"/>
              <a:t>- la transformation des informations entre les services par des flaches  disc, cartes mémoires……….engendre un risque de leur perte.</a:t>
            </a:r>
          </a:p>
          <a:p>
            <a:pPr algn="l"/>
            <a:r>
              <a:rPr lang="fr-FR" dirty="0" smtClean="0"/>
              <a:t>- beaucoup de documents alors impliquent beaucoup d’erreurs.</a:t>
            </a:r>
          </a:p>
          <a:p>
            <a:pPr algn="l"/>
            <a:r>
              <a:rPr lang="fr-FR" dirty="0" smtClean="0"/>
              <a:t> </a:t>
            </a:r>
          </a:p>
          <a:p>
            <a:pPr algn="l"/>
            <a:r>
              <a:rPr lang="fr-FR" b="1" dirty="0" smtClean="0">
                <a:solidFill>
                  <a:srgbClr val="FF0000"/>
                </a:solidFill>
              </a:rPr>
              <a:t>2) suggestions : </a:t>
            </a:r>
            <a:endParaRPr lang="fr-FR" dirty="0" smtClean="0">
              <a:solidFill>
                <a:srgbClr val="FF0000"/>
              </a:solidFill>
            </a:endParaRPr>
          </a:p>
          <a:p>
            <a:pPr algn="l"/>
            <a:r>
              <a:rPr lang="fr-FR" dirty="0" smtClean="0"/>
              <a:t>- augmente le nombre d’effectifs dans la section de liquidation.</a:t>
            </a:r>
          </a:p>
          <a:p>
            <a:pPr algn="l"/>
            <a:r>
              <a:rPr lang="fr-FR" dirty="0" smtClean="0"/>
              <a:t>- créer un compte postal (compte CCP) individuel à chaque A.D. </a:t>
            </a:r>
          </a:p>
          <a:p>
            <a:pPr algn="l"/>
            <a:r>
              <a:rPr lang="fr-FR" dirty="0" smtClean="0"/>
              <a:t>-archive les documents dans plusieurs endroits pour de sécurité et pour  facilité le recherche.</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par>
                          <p:cTn id="8" fill="hold">
                            <p:stCondLst>
                              <p:cond delay="2500"/>
                            </p:stCondLst>
                            <p:childTnLst>
                              <p:par>
                                <p:cTn id="9" presetID="8" presetClass="entr" presetSubtype="16"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amond(in)">
                                      <p:cBhvr>
                                        <p:cTn id="11" dur="2000"/>
                                        <p:tgtEl>
                                          <p:spTgt spid="3">
                                            <p:txEl>
                                              <p:pRg st="1" end="1"/>
                                            </p:txEl>
                                          </p:spTgt>
                                        </p:tgtEl>
                                      </p:cBhvr>
                                    </p:animEffect>
                                  </p:childTnLst>
                                </p:cTn>
                              </p:par>
                            </p:childTnLst>
                          </p:cTn>
                        </p:par>
                        <p:par>
                          <p:cTn id="12" fill="hold">
                            <p:stCondLst>
                              <p:cond delay="5000"/>
                            </p:stCondLst>
                            <p:childTnLst>
                              <p:par>
                                <p:cTn id="13" presetID="8" presetClass="entr" presetSubtype="16"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2000"/>
                                        <p:tgtEl>
                                          <p:spTgt spid="3">
                                            <p:txEl>
                                              <p:pRg st="2" end="2"/>
                                            </p:txEl>
                                          </p:spTgt>
                                        </p:tgtEl>
                                      </p:cBhvr>
                                    </p:animEffect>
                                  </p:childTnLst>
                                </p:cTn>
                              </p:par>
                            </p:childTnLst>
                          </p:cTn>
                        </p:par>
                        <p:par>
                          <p:cTn id="16" fill="hold">
                            <p:stCondLst>
                              <p:cond delay="7500"/>
                            </p:stCondLst>
                            <p:childTnLst>
                              <p:par>
                                <p:cTn id="17" presetID="8" presetClass="entr" presetSubtype="16"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amond(in)">
                                      <p:cBhvr>
                                        <p:cTn id="19" dur="2000"/>
                                        <p:tgtEl>
                                          <p:spTgt spid="3">
                                            <p:txEl>
                                              <p:pRg st="3" end="3"/>
                                            </p:txEl>
                                          </p:spTgt>
                                        </p:tgtEl>
                                      </p:cBhvr>
                                    </p:animEffect>
                                  </p:childTnLst>
                                </p:cTn>
                              </p:par>
                            </p:childTnLst>
                          </p:cTn>
                        </p:par>
                        <p:par>
                          <p:cTn id="20" fill="hold">
                            <p:stCondLst>
                              <p:cond delay="10000"/>
                            </p:stCondLst>
                            <p:childTnLst>
                              <p:par>
                                <p:cTn id="21" presetID="8" presetClass="entr" presetSubtype="16" fill="hold" grpId="0"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amond(in)">
                                      <p:cBhvr>
                                        <p:cTn id="23" dur="2000"/>
                                        <p:tgtEl>
                                          <p:spTgt spid="3">
                                            <p:txEl>
                                              <p:pRg st="4" end="4"/>
                                            </p:txEl>
                                          </p:spTgt>
                                        </p:tgtEl>
                                      </p:cBhvr>
                                    </p:animEffect>
                                  </p:childTnLst>
                                </p:cTn>
                              </p:par>
                            </p:childTnLst>
                          </p:cTn>
                        </p:par>
                        <p:par>
                          <p:cTn id="24" fill="hold">
                            <p:stCondLst>
                              <p:cond delay="12500"/>
                            </p:stCondLst>
                            <p:childTnLst>
                              <p:par>
                                <p:cTn id="25" presetID="8" presetClass="entr" presetSubtype="16" fill="hold" grpId="0" nodeType="afterEffect">
                                  <p:stCondLst>
                                    <p:cond delay="5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2000"/>
                                        <p:tgtEl>
                                          <p:spTgt spid="3">
                                            <p:txEl>
                                              <p:pRg st="5" end="5"/>
                                            </p:txEl>
                                          </p:spTgt>
                                        </p:tgtEl>
                                      </p:cBhvr>
                                    </p:animEffect>
                                  </p:childTnLst>
                                </p:cTn>
                              </p:par>
                            </p:childTnLst>
                          </p:cTn>
                        </p:par>
                        <p:par>
                          <p:cTn id="28" fill="hold">
                            <p:stCondLst>
                              <p:cond delay="15000"/>
                            </p:stCondLst>
                            <p:childTnLst>
                              <p:par>
                                <p:cTn id="29" presetID="8" presetClass="entr" presetSubtype="16" fill="hold" grpId="0" nodeType="afterEffect">
                                  <p:stCondLst>
                                    <p:cond delay="50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diamond(in)">
                                      <p:cBhvr>
                                        <p:cTn id="31" dur="2000"/>
                                        <p:tgtEl>
                                          <p:spTgt spid="3">
                                            <p:txEl>
                                              <p:pRg st="6" end="6"/>
                                            </p:txEl>
                                          </p:spTgt>
                                        </p:tgtEl>
                                      </p:cBhvr>
                                    </p:animEffect>
                                  </p:childTnLst>
                                </p:cTn>
                              </p:par>
                            </p:childTnLst>
                          </p:cTn>
                        </p:par>
                        <p:par>
                          <p:cTn id="32" fill="hold">
                            <p:stCondLst>
                              <p:cond delay="17500"/>
                            </p:stCondLst>
                            <p:childTnLst>
                              <p:par>
                                <p:cTn id="33" presetID="8" presetClass="entr" presetSubtype="16" fill="hold" grpId="0" nodeType="afterEffect">
                                  <p:stCondLst>
                                    <p:cond delay="50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diamond(in)">
                                      <p:cBhvr>
                                        <p:cTn id="35" dur="2000"/>
                                        <p:tgtEl>
                                          <p:spTgt spid="3">
                                            <p:txEl>
                                              <p:pRg st="7" end="7"/>
                                            </p:txEl>
                                          </p:spTgt>
                                        </p:tgtEl>
                                      </p:cBhvr>
                                    </p:animEffect>
                                  </p:childTnLst>
                                </p:cTn>
                              </p:par>
                            </p:childTnLst>
                          </p:cTn>
                        </p:par>
                        <p:par>
                          <p:cTn id="36" fill="hold">
                            <p:stCondLst>
                              <p:cond delay="20000"/>
                            </p:stCondLst>
                            <p:childTnLst>
                              <p:par>
                                <p:cTn id="37" presetID="8" presetClass="entr" presetSubtype="16" fill="hold" grpId="0" nodeType="afterEffect">
                                  <p:stCondLst>
                                    <p:cond delay="50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diamond(in)">
                                      <p:cBhvr>
                                        <p:cTn id="39" dur="2000"/>
                                        <p:tgtEl>
                                          <p:spTgt spid="3">
                                            <p:txEl>
                                              <p:pRg st="8" end="8"/>
                                            </p:txEl>
                                          </p:spTgt>
                                        </p:tgtEl>
                                      </p:cBhvr>
                                    </p:animEffect>
                                  </p:childTnLst>
                                </p:cTn>
                              </p:par>
                            </p:childTnLst>
                          </p:cTn>
                        </p:par>
                        <p:par>
                          <p:cTn id="40" fill="hold">
                            <p:stCondLst>
                              <p:cond delay="22500"/>
                            </p:stCondLst>
                            <p:childTnLst>
                              <p:par>
                                <p:cTn id="41" presetID="8" presetClass="entr" presetSubtype="16" fill="hold" grpId="0" nodeType="afterEffect">
                                  <p:stCondLst>
                                    <p:cond delay="50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diamond(in)">
                                      <p:cBhvr>
                                        <p:cTn id="43" dur="2000"/>
                                        <p:tgtEl>
                                          <p:spTgt spid="3">
                                            <p:txEl>
                                              <p:pRg st="9" end="9"/>
                                            </p:txEl>
                                          </p:spTgt>
                                        </p:tgtEl>
                                      </p:cBhvr>
                                    </p:animEffect>
                                  </p:childTnLst>
                                </p:cTn>
                              </p:par>
                            </p:childTnLst>
                          </p:cTn>
                        </p:par>
                        <p:par>
                          <p:cTn id="44" fill="hold">
                            <p:stCondLst>
                              <p:cond delay="25000"/>
                            </p:stCondLst>
                            <p:childTnLst>
                              <p:par>
                                <p:cTn id="45" presetID="8" presetClass="entr" presetSubtype="16" fill="hold" grpId="0" nodeType="afterEffect">
                                  <p:stCondLst>
                                    <p:cond delay="50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diamond(in)">
                                      <p:cBhvr>
                                        <p:cTn id="47" dur="2000"/>
                                        <p:tgtEl>
                                          <p:spTgt spid="3">
                                            <p:txEl>
                                              <p:pRg st="10" end="10"/>
                                            </p:txEl>
                                          </p:spTgt>
                                        </p:tgtEl>
                                      </p:cBhvr>
                                    </p:animEffect>
                                  </p:childTnLst>
                                </p:cTn>
                              </p:par>
                            </p:childTnLst>
                          </p:cTn>
                        </p:par>
                        <p:par>
                          <p:cTn id="48" fill="hold">
                            <p:stCondLst>
                              <p:cond delay="27500"/>
                            </p:stCondLst>
                            <p:childTnLst>
                              <p:par>
                                <p:cTn id="49" presetID="8" presetClass="entr" presetSubtype="16" fill="hold" grpId="0" nodeType="afterEffect">
                                  <p:stCondLst>
                                    <p:cond delay="50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diamond(in)">
                                      <p:cBhvr>
                                        <p:cTn id="51" dur="2000"/>
                                        <p:tgtEl>
                                          <p:spTgt spid="3">
                                            <p:txEl>
                                              <p:pRg st="11" end="11"/>
                                            </p:txEl>
                                          </p:spTgt>
                                        </p:tgtEl>
                                      </p:cBhvr>
                                    </p:animEffect>
                                  </p:childTnLst>
                                </p:cTn>
                              </p:par>
                            </p:childTnLst>
                          </p:cTn>
                        </p:par>
                        <p:par>
                          <p:cTn id="52" fill="hold">
                            <p:stCondLst>
                              <p:cond delay="30000"/>
                            </p:stCondLst>
                            <p:childTnLst>
                              <p:par>
                                <p:cTn id="53" presetID="8" presetClass="entr" presetSubtype="16" fill="hold" grpId="0" nodeType="afterEffect">
                                  <p:stCondLst>
                                    <p:cond delay="500"/>
                                  </p:stCondLst>
                                  <p:childTnLst>
                                    <p:set>
                                      <p:cBhvr>
                                        <p:cTn id="54" dur="1" fill="hold">
                                          <p:stCondLst>
                                            <p:cond delay="0"/>
                                          </p:stCondLst>
                                        </p:cTn>
                                        <p:tgtEl>
                                          <p:spTgt spid="3">
                                            <p:txEl>
                                              <p:pRg st="12" end="12"/>
                                            </p:txEl>
                                          </p:spTgt>
                                        </p:tgtEl>
                                        <p:attrNameLst>
                                          <p:attrName>style.visibility</p:attrName>
                                        </p:attrNameLst>
                                      </p:cBhvr>
                                      <p:to>
                                        <p:strVal val="visible"/>
                                      </p:to>
                                    </p:set>
                                    <p:animEffect transition="in" filter="diamond(in)">
                                      <p:cBhvr>
                                        <p:cTn id="55" dur="2000"/>
                                        <p:tgtEl>
                                          <p:spTgt spid="3">
                                            <p:txEl>
                                              <p:pRg st="12" end="12"/>
                                            </p:txEl>
                                          </p:spTgt>
                                        </p:tgtEl>
                                      </p:cBhvr>
                                    </p:animEffect>
                                  </p:childTnLst>
                                </p:cTn>
                              </p:par>
                            </p:childTnLst>
                          </p:cTn>
                        </p:par>
                        <p:par>
                          <p:cTn id="56" fill="hold">
                            <p:stCondLst>
                              <p:cond delay="32500"/>
                            </p:stCondLst>
                            <p:childTnLst>
                              <p:par>
                                <p:cTn id="57" presetID="8" presetClass="entr" presetSubtype="16" fill="hold" grpId="0" nodeType="afterEffect">
                                  <p:stCondLst>
                                    <p:cond delay="500"/>
                                  </p:stCondLst>
                                  <p:childTnLst>
                                    <p:set>
                                      <p:cBhvr>
                                        <p:cTn id="58" dur="1" fill="hold">
                                          <p:stCondLst>
                                            <p:cond delay="0"/>
                                          </p:stCondLst>
                                        </p:cTn>
                                        <p:tgtEl>
                                          <p:spTgt spid="3">
                                            <p:txEl>
                                              <p:pRg st="13" end="13"/>
                                            </p:txEl>
                                          </p:spTgt>
                                        </p:tgtEl>
                                        <p:attrNameLst>
                                          <p:attrName>style.visibility</p:attrName>
                                        </p:attrNameLst>
                                      </p:cBhvr>
                                      <p:to>
                                        <p:strVal val="visible"/>
                                      </p:to>
                                    </p:set>
                                    <p:animEffect transition="in" filter="diamond(in)">
                                      <p:cBhvr>
                                        <p:cTn id="59" dur="2000"/>
                                        <p:tgtEl>
                                          <p:spTgt spid="3">
                                            <p:txEl>
                                              <p:pRg st="13" end="13"/>
                                            </p:txEl>
                                          </p:spTgt>
                                        </p:tgtEl>
                                      </p:cBhvr>
                                    </p:animEffect>
                                  </p:childTnLst>
                                </p:cTn>
                              </p:par>
                            </p:childTnLst>
                          </p:cTn>
                        </p:par>
                        <p:par>
                          <p:cTn id="60" fill="hold">
                            <p:stCondLst>
                              <p:cond delay="35000"/>
                            </p:stCondLst>
                            <p:childTnLst>
                              <p:par>
                                <p:cTn id="61" presetID="8" presetClass="entr" presetSubtype="16" fill="hold" grpId="0" nodeType="afterEffect">
                                  <p:stCondLst>
                                    <p:cond delay="500"/>
                                  </p:stCondLst>
                                  <p:childTnLst>
                                    <p:set>
                                      <p:cBhvr>
                                        <p:cTn id="62" dur="1" fill="hold">
                                          <p:stCondLst>
                                            <p:cond delay="0"/>
                                          </p:stCondLst>
                                        </p:cTn>
                                        <p:tgtEl>
                                          <p:spTgt spid="3">
                                            <p:txEl>
                                              <p:pRg st="14" end="14"/>
                                            </p:txEl>
                                          </p:spTgt>
                                        </p:tgtEl>
                                        <p:attrNameLst>
                                          <p:attrName>style.visibility</p:attrName>
                                        </p:attrNameLst>
                                      </p:cBhvr>
                                      <p:to>
                                        <p:strVal val="visible"/>
                                      </p:to>
                                    </p:set>
                                    <p:animEffect transition="in" filter="diamond(in)">
                                      <p:cBhvr>
                                        <p:cTn id="63" dur="2000"/>
                                        <p:tgtEl>
                                          <p:spTgt spid="3">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2910" y="0"/>
            <a:ext cx="7208738" cy="1828800"/>
          </a:xfrm>
        </p:spPr>
        <p:txBody>
          <a:bodyPr/>
          <a:lstStyle/>
          <a:p>
            <a:pPr lvl="0" algn="l"/>
            <a:r>
              <a:rPr lang="fr-FR" dirty="0" smtClean="0">
                <a:solidFill>
                  <a:schemeClr val="accent1">
                    <a:lumMod val="75000"/>
                  </a:schemeClr>
                </a:solidFill>
              </a:rPr>
              <a:t>Conclusion :  </a:t>
            </a:r>
            <a:r>
              <a:rPr lang="fr-FR" dirty="0" smtClean="0"/>
              <a:t/>
            </a:r>
            <a:br>
              <a:rPr lang="fr-FR" dirty="0" smtClean="0"/>
            </a:br>
            <a:endParaRPr lang="fr-FR" dirty="0"/>
          </a:p>
        </p:txBody>
      </p:sp>
      <p:sp>
        <p:nvSpPr>
          <p:cNvPr id="3" name="Sous-titre 2"/>
          <p:cNvSpPr>
            <a:spLocks noGrp="1"/>
          </p:cNvSpPr>
          <p:nvPr>
            <p:ph type="subTitle" idx="1"/>
          </p:nvPr>
        </p:nvSpPr>
        <p:spPr>
          <a:xfrm>
            <a:off x="533400" y="1571612"/>
            <a:ext cx="7854696" cy="3409524"/>
          </a:xfrm>
        </p:spPr>
        <p:txBody>
          <a:bodyPr/>
          <a:lstStyle/>
          <a:p>
            <a:pPr algn="l"/>
            <a:r>
              <a:rPr lang="fr-FR" b="1" dirty="0" smtClean="0"/>
              <a:t>L’étude de l’existant nous a permet de ressemble toutes les informations nécessaires à la conception de notre futur système d’informations ce qui nous permettra donc d’aborder l’étape  suivante qui est conception du système proprement. </a:t>
            </a:r>
            <a:endParaRPr lang="fr-FR"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3400" y="214290"/>
            <a:ext cx="7851648" cy="642942"/>
          </a:xfrm>
        </p:spPr>
        <p:txBody>
          <a:bodyPr>
            <a:normAutofit/>
          </a:bodyPr>
          <a:lstStyle/>
          <a:p>
            <a:pPr algn="l"/>
            <a:endParaRPr lang="fr-FR" sz="3600" dirty="0" smtClean="0">
              <a:solidFill>
                <a:schemeClr val="accent1">
                  <a:lumMod val="75000"/>
                </a:schemeClr>
              </a:solidFill>
            </a:endParaRPr>
          </a:p>
        </p:txBody>
      </p:sp>
      <p:sp>
        <p:nvSpPr>
          <p:cNvPr id="3" name="Sous-titre 2"/>
          <p:cNvSpPr>
            <a:spLocks noGrp="1"/>
          </p:cNvSpPr>
          <p:nvPr>
            <p:ph type="subTitle" idx="1"/>
          </p:nvPr>
        </p:nvSpPr>
        <p:spPr>
          <a:xfrm>
            <a:off x="533400" y="928670"/>
            <a:ext cx="7854696" cy="5715040"/>
          </a:xfrm>
        </p:spPr>
        <p:txBody>
          <a:bodyPr>
            <a:normAutofit fontScale="92500" lnSpcReduction="10000"/>
          </a:bodyPr>
          <a:lstStyle/>
          <a:p>
            <a:pPr algn="l"/>
            <a:r>
              <a:rPr lang="fr-FR" sz="2800" b="1" u="sng" dirty="0" smtClean="0">
                <a:latin typeface="Times New Roman" pitchFamily="18" charset="0"/>
                <a:cs typeface="Times New Roman" pitchFamily="18" charset="0"/>
              </a:rPr>
              <a:t>Introduction Générale</a:t>
            </a:r>
          </a:p>
          <a:p>
            <a:pPr algn="l"/>
            <a:r>
              <a:rPr lang="fr-FR" sz="2800" b="1" u="sng" dirty="0" smtClean="0">
                <a:ln w="11430"/>
                <a:latin typeface="Times New Roman" pitchFamily="18" charset="0"/>
                <a:cs typeface="Times New Roman" pitchFamily="18" charset="0"/>
              </a:rPr>
              <a:t>Chapitre N° 01 </a:t>
            </a:r>
            <a:r>
              <a:rPr lang="fr-FR" sz="2800" b="1" dirty="0" smtClean="0">
                <a:ln w="1143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Etude de l’existant   </a:t>
            </a:r>
            <a:endParaRPr lang="fr-FR" sz="2400" dirty="0" smtClean="0">
              <a:ln w="10541" cmpd="sng">
                <a:solidFill>
                  <a:schemeClr val="tx1"/>
                </a:solidFill>
                <a:prstDash val="solid"/>
              </a:ln>
              <a:latin typeface="Times New Roman" pitchFamily="18" charset="0"/>
              <a:cs typeface="Times New Roman" pitchFamily="18" charset="0"/>
            </a:endParaRPr>
          </a:p>
          <a:p>
            <a:pPr algn="l"/>
            <a:r>
              <a:rPr lang="fr-FR" sz="2400" dirty="0" smtClean="0">
                <a:latin typeface="Times New Roman" pitchFamily="18" charset="0"/>
                <a:cs typeface="Times New Roman" pitchFamily="18" charset="0"/>
              </a:rPr>
              <a:t>Introduction </a:t>
            </a:r>
          </a:p>
          <a:p>
            <a:pPr algn="l"/>
            <a:r>
              <a:rPr lang="fr-FR" sz="2400" dirty="0" smtClean="0">
                <a:latin typeface="Times New Roman" pitchFamily="18" charset="0"/>
                <a:cs typeface="Times New Roman" pitchFamily="18" charset="0"/>
              </a:rPr>
              <a:t>1-Etude des documents</a:t>
            </a:r>
            <a:endParaRPr lang="fr-FR" sz="2400" dirty="0" smtClean="0">
              <a:ln w="10541" cmpd="sng">
                <a:solidFill>
                  <a:schemeClr val="tx1"/>
                </a:solidFill>
                <a:prstDash val="solid"/>
              </a:ln>
              <a:latin typeface="Times New Roman" pitchFamily="18" charset="0"/>
              <a:cs typeface="Times New Roman" pitchFamily="18" charset="0"/>
            </a:endParaRPr>
          </a:p>
          <a:p>
            <a:pPr algn="l"/>
            <a:r>
              <a:rPr lang="fr-FR" sz="2400" dirty="0" smtClean="0">
                <a:latin typeface="Times New Roman" pitchFamily="18" charset="0"/>
                <a:cs typeface="Times New Roman" pitchFamily="18" charset="0"/>
              </a:rPr>
              <a:t>2-Etude de registres        </a:t>
            </a:r>
          </a:p>
          <a:p>
            <a:pPr algn="l"/>
            <a:r>
              <a:rPr lang="fr-FR" sz="2400" dirty="0" smtClean="0">
                <a:latin typeface="Times New Roman" pitchFamily="18" charset="0"/>
                <a:cs typeface="Times New Roman" pitchFamily="18" charset="0"/>
              </a:rPr>
              <a:t>3-Etude des dossiers </a:t>
            </a:r>
          </a:p>
          <a:p>
            <a:pPr algn="l"/>
            <a:r>
              <a:rPr lang="fr-FR" sz="2400" dirty="0" smtClean="0">
                <a:latin typeface="Times New Roman" pitchFamily="18" charset="0"/>
                <a:cs typeface="Times New Roman" pitchFamily="18" charset="0"/>
              </a:rPr>
              <a:t>4-Diagramme des taches  </a:t>
            </a:r>
            <a:br>
              <a:rPr lang="fr-FR" sz="2400" dirty="0" smtClean="0">
                <a:latin typeface="Times New Roman" pitchFamily="18" charset="0"/>
                <a:cs typeface="Times New Roman" pitchFamily="18" charset="0"/>
              </a:rPr>
            </a:br>
            <a:r>
              <a:rPr lang="fr-FR" sz="2400" dirty="0" smtClean="0">
                <a:latin typeface="Times New Roman" pitchFamily="18" charset="0"/>
                <a:cs typeface="Times New Roman" pitchFamily="18" charset="0"/>
              </a:rPr>
              <a:t>5-Etude des procédures de travail</a:t>
            </a:r>
          </a:p>
          <a:p>
            <a:pPr algn="l"/>
            <a:r>
              <a:rPr lang="fr-FR" sz="2400" dirty="0" smtClean="0">
                <a:latin typeface="Times New Roman" pitchFamily="18" charset="0"/>
                <a:cs typeface="Times New Roman" pitchFamily="18" charset="0"/>
              </a:rPr>
              <a:t>6-Critiques et suggestions</a:t>
            </a:r>
          </a:p>
          <a:p>
            <a:pPr algn="l"/>
            <a:r>
              <a:rPr lang="fr-FR" sz="2000" dirty="0" smtClean="0">
                <a:latin typeface="Times New Roman" pitchFamily="18" charset="0"/>
                <a:cs typeface="Times New Roman" pitchFamily="18" charset="0"/>
              </a:rPr>
              <a:t>Conclusion</a:t>
            </a:r>
          </a:p>
          <a:p>
            <a:pPr algn="l"/>
            <a:r>
              <a:rPr lang="fr-FR" b="1" u="sng" dirty="0" smtClean="0">
                <a:ln w="11430"/>
                <a:latin typeface="Times New Roman" pitchFamily="18" charset="0"/>
                <a:cs typeface="Times New Roman" pitchFamily="18" charset="0"/>
              </a:rPr>
              <a:t>Chapitre N° 02  </a:t>
            </a:r>
            <a:r>
              <a:rPr lang="fr-FR" b="1" dirty="0" smtClean="0">
                <a:ln w="900" cmpd="sng">
                  <a:solidFill>
                    <a:schemeClr val="accent1">
                      <a:alpha val="55000"/>
                    </a:schemeClr>
                  </a:solidFill>
                  <a:prstDash val="solid"/>
                </a:ln>
                <a:solidFill>
                  <a:srgbClr val="00B0F0"/>
                </a:solidFill>
                <a:latin typeface="Times New Roman" pitchFamily="18" charset="0"/>
                <a:cs typeface="Times New Roman" pitchFamily="18" charset="0"/>
              </a:rPr>
              <a:t>Étude conceptuelle et organisationnelle</a:t>
            </a:r>
          </a:p>
          <a:p>
            <a:pPr algn="l"/>
            <a:r>
              <a:rPr lang="fr-FR" sz="2000" dirty="0" smtClean="0">
                <a:ln w="900" cmpd="sng">
                  <a:solidFill>
                    <a:schemeClr val="accent1">
                      <a:alpha val="55000"/>
                    </a:schemeClr>
                  </a:solidFill>
                  <a:prstDash val="solid"/>
                </a:ln>
                <a:latin typeface="Times New Roman" pitchFamily="18" charset="0"/>
                <a:cs typeface="Times New Roman" pitchFamily="18" charset="0"/>
              </a:rPr>
              <a:t> </a:t>
            </a:r>
            <a:r>
              <a:rPr lang="fr-FR" sz="2000" dirty="0" smtClean="0">
                <a:latin typeface="Times New Roman" pitchFamily="18" charset="0"/>
                <a:cs typeface="Times New Roman" pitchFamily="18" charset="0"/>
              </a:rPr>
              <a:t>Introduction </a:t>
            </a:r>
          </a:p>
          <a:p>
            <a:pPr algn="l"/>
            <a:r>
              <a:rPr lang="fr-FR" sz="2000" dirty="0" smtClean="0">
                <a:latin typeface="Times New Roman" pitchFamily="18" charset="0"/>
                <a:cs typeface="Times New Roman" pitchFamily="18" charset="0"/>
              </a:rPr>
              <a:t>1-les trois niveaux d’analyse de la méthode Merise</a:t>
            </a:r>
          </a:p>
          <a:p>
            <a:pPr algn="l"/>
            <a:r>
              <a:rPr lang="fr-FR" sz="2000" dirty="0" smtClean="0">
                <a:latin typeface="Times New Roman" pitchFamily="18" charset="0"/>
                <a:cs typeface="Times New Roman" pitchFamily="18" charset="0"/>
              </a:rPr>
              <a:t> 2-Le modèle conceptuel de données</a:t>
            </a:r>
          </a:p>
          <a:p>
            <a:pPr algn="l"/>
            <a:r>
              <a:rPr lang="fr-FR" sz="2000" dirty="0" smtClean="0">
                <a:latin typeface="Times New Roman" pitchFamily="18" charset="0"/>
                <a:cs typeface="Times New Roman" pitchFamily="18" charset="0"/>
              </a:rPr>
              <a:t>3-formalisme graphique du MCD</a:t>
            </a:r>
          </a:p>
          <a:p>
            <a:pPr algn="l"/>
            <a:r>
              <a:rPr lang="fr-FR" sz="2000" dirty="0" smtClean="0">
                <a:latin typeface="Times New Roman" pitchFamily="18" charset="0"/>
                <a:cs typeface="Times New Roman" pitchFamily="18" charset="0"/>
              </a:rPr>
              <a:t>4-Etablissement de MCD</a:t>
            </a:r>
            <a:endParaRPr lang="fr-FR" sz="2000" dirty="0" smtClean="0">
              <a:ln w="900" cmpd="sng">
                <a:solidFill>
                  <a:schemeClr val="accent1">
                    <a:alpha val="55000"/>
                  </a:schemeClr>
                </a:solidFill>
                <a:prstDash val="solid"/>
              </a:ln>
              <a:latin typeface="Times New Roman" pitchFamily="18" charset="0"/>
              <a:cs typeface="Times New Roman" pitchFamily="18" charset="0"/>
            </a:endParaRPr>
          </a:p>
          <a:p>
            <a:pPr lvl="0" algn="l"/>
            <a:endParaRPr lang="fr-FR" sz="1800" b="1" dirty="0" smtClean="0">
              <a:ln w="11430"/>
              <a:solidFill>
                <a:schemeClr val="accent2">
                  <a:lumMod val="75000"/>
                </a:schemeClr>
              </a:solidFill>
            </a:endParaRPr>
          </a:p>
          <a:p>
            <a:pPr algn="l"/>
            <a:endParaRPr lang="fr-FR" sz="1800" dirty="0" smtClean="0"/>
          </a:p>
          <a:p>
            <a:pPr algn="l"/>
            <a:endParaRPr lang="fr-FR" sz="2000" b="1"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endParaRPr>
          </a:p>
          <a:p>
            <a:pPr algn="l"/>
            <a:endParaRPr lang="fr-FR" sz="2800" b="1" dirty="0" smtClean="0">
              <a:ln w="11430"/>
              <a:solidFill>
                <a:schemeClr val="accent1">
                  <a:lumMod val="75000"/>
                </a:schemeClr>
              </a:solidFill>
              <a:effectLst>
                <a:outerShdw blurRad="50800" dist="39000" dir="5460000" algn="tl">
                  <a:srgbClr val="000000">
                    <a:alpha val="38000"/>
                  </a:srgbClr>
                </a:outerShdw>
              </a:effectLst>
            </a:endParaRPr>
          </a:p>
          <a:p>
            <a:pPr algn="l"/>
            <a:endParaRPr lang="fr-FR" sz="2800" i="1" dirty="0" smtClean="0">
              <a:solidFill>
                <a:schemeClr val="accent1">
                  <a:lumMod val="75000"/>
                </a:schemeClr>
              </a:solidFill>
            </a:endParaRPr>
          </a:p>
          <a:p>
            <a:pPr algn="l"/>
            <a:endParaRPr lang="fr-FR" dirty="0"/>
          </a:p>
        </p:txBody>
      </p:sp>
      <p:sp>
        <p:nvSpPr>
          <p:cNvPr id="4" name="Rectangle 3"/>
          <p:cNvSpPr/>
          <p:nvPr/>
        </p:nvSpPr>
        <p:spPr>
          <a:xfrm>
            <a:off x="1857356" y="0"/>
            <a:ext cx="5371535" cy="923330"/>
          </a:xfrm>
          <a:prstGeom prst="rect">
            <a:avLst/>
          </a:prstGeom>
          <a:noFill/>
        </p:spPr>
        <p:txBody>
          <a:bodyPr wrap="none" lIns="91440" tIns="45720" rIns="91440" bIns="45720">
            <a:spAutoFit/>
          </a:bodyPr>
          <a:lstStyle/>
          <a:p>
            <a:pPr algn="ctr"/>
            <a:r>
              <a:rPr lang="fr-FR"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Plan de travail : </a:t>
            </a:r>
            <a:endParaRPr lang="fr-FR"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150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anim calcmode="lin" valueType="num">
                                      <p:cBhvr>
                                        <p:cTn id="11"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2"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3" dur="2000" fill="hold"/>
                                        <p:tgtEl>
                                          <p:spTgt spid="3">
                                            <p:txEl>
                                              <p:pRg st="0" end="0"/>
                                            </p:txEl>
                                          </p:spTgt>
                                        </p:tgtEl>
                                        <p:attrNameLst>
                                          <p:attrName>ppt_w</p:attrName>
                                        </p:attrNameLst>
                                      </p:cBhvr>
                                      <p:tavLst>
                                        <p:tav tm="0">
                                          <p:val>
                                            <p:fltVal val="0"/>
                                          </p:val>
                                        </p:tav>
                                        <p:tav tm="100000">
                                          <p:val>
                                            <p:strVal val="#ppt_w"/>
                                          </p:val>
                                        </p:tav>
                                      </p:tavLst>
                                    </p:anim>
                                  </p:childTnLst>
                                </p:cTn>
                              </p:par>
                              <p:par>
                                <p:cTn id="14" presetID="35" presetClass="entr" presetSubtype="0" fill="hold" grpId="0" nodeType="withEffect">
                                  <p:stCondLst>
                                    <p:cond delay="50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anim calcmode="lin" valueType="num">
                                      <p:cBhvr>
                                        <p:cTn id="17"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8"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9" dur="2000" fill="hold"/>
                                        <p:tgtEl>
                                          <p:spTgt spid="3">
                                            <p:txEl>
                                              <p:pRg st="1" end="1"/>
                                            </p:txEl>
                                          </p:spTgt>
                                        </p:tgtEl>
                                        <p:attrNameLst>
                                          <p:attrName>ppt_w</p:attrName>
                                        </p:attrNameLst>
                                      </p:cBhvr>
                                      <p:tavLst>
                                        <p:tav tm="0">
                                          <p:val>
                                            <p:fltVal val="0"/>
                                          </p:val>
                                        </p:tav>
                                        <p:tav tm="100000">
                                          <p:val>
                                            <p:strVal val="#ppt_w"/>
                                          </p:val>
                                        </p:tav>
                                      </p:tavLst>
                                    </p:anim>
                                  </p:childTnLst>
                                </p:cTn>
                              </p:par>
                              <p:par>
                                <p:cTn id="20" presetID="35" presetClass="entr" presetSubtype="0" fill="hold" grpId="0" nodeType="withEffect">
                                  <p:stCondLst>
                                    <p:cond delay="50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anim calcmode="lin" valueType="num">
                                      <p:cBhvr>
                                        <p:cTn id="23"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4"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2000" fill="hold"/>
                                        <p:tgtEl>
                                          <p:spTgt spid="3">
                                            <p:txEl>
                                              <p:pRg st="2" end="2"/>
                                            </p:txEl>
                                          </p:spTgt>
                                        </p:tgtEl>
                                        <p:attrNameLst>
                                          <p:attrName>ppt_w</p:attrName>
                                        </p:attrNameLst>
                                      </p:cBhvr>
                                      <p:tavLst>
                                        <p:tav tm="0">
                                          <p:val>
                                            <p:fltVal val="0"/>
                                          </p:val>
                                        </p:tav>
                                        <p:tav tm="100000">
                                          <p:val>
                                            <p:strVal val="#ppt_w"/>
                                          </p:val>
                                        </p:tav>
                                      </p:tavLst>
                                    </p:anim>
                                  </p:childTnLst>
                                </p:cTn>
                              </p:par>
                              <p:par>
                                <p:cTn id="26" presetID="35" presetClass="entr" presetSubtype="0" fill="hold" grpId="0" nodeType="withEffect">
                                  <p:stCondLst>
                                    <p:cond delay="50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0"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2000" fill="hold"/>
                                        <p:tgtEl>
                                          <p:spTgt spid="3">
                                            <p:txEl>
                                              <p:pRg st="3" end="3"/>
                                            </p:txEl>
                                          </p:spTgt>
                                        </p:tgtEl>
                                        <p:attrNameLst>
                                          <p:attrName>ppt_w</p:attrName>
                                        </p:attrNameLst>
                                      </p:cBhvr>
                                      <p:tavLst>
                                        <p:tav tm="0">
                                          <p:val>
                                            <p:fltVal val="0"/>
                                          </p:val>
                                        </p:tav>
                                        <p:tav tm="100000">
                                          <p:val>
                                            <p:strVal val="#ppt_w"/>
                                          </p:val>
                                        </p:tav>
                                      </p:tavLst>
                                    </p:anim>
                                  </p:childTnLst>
                                </p:cTn>
                              </p:par>
                              <p:par>
                                <p:cTn id="32" presetID="35" presetClass="entr" presetSubtype="0" fill="hold" grpId="0" nodeType="withEffect">
                                  <p:stCondLst>
                                    <p:cond delay="50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2000"/>
                                        <p:tgtEl>
                                          <p:spTgt spid="3">
                                            <p:txEl>
                                              <p:pRg st="4" end="4"/>
                                            </p:txEl>
                                          </p:spTgt>
                                        </p:tgtEl>
                                      </p:cBhvr>
                                    </p:animEffect>
                                    <p:anim calcmode="lin" valueType="num">
                                      <p:cBhvr>
                                        <p:cTn id="35"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6"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7" dur="2000" fill="hold"/>
                                        <p:tgtEl>
                                          <p:spTgt spid="3">
                                            <p:txEl>
                                              <p:pRg st="4" end="4"/>
                                            </p:txEl>
                                          </p:spTgt>
                                        </p:tgtEl>
                                        <p:attrNameLst>
                                          <p:attrName>ppt_w</p:attrName>
                                        </p:attrNameLst>
                                      </p:cBhvr>
                                      <p:tavLst>
                                        <p:tav tm="0">
                                          <p:val>
                                            <p:fltVal val="0"/>
                                          </p:val>
                                        </p:tav>
                                        <p:tav tm="100000">
                                          <p:val>
                                            <p:strVal val="#ppt_w"/>
                                          </p:val>
                                        </p:tav>
                                      </p:tavLst>
                                    </p:anim>
                                  </p:childTnLst>
                                </p:cTn>
                              </p:par>
                              <p:par>
                                <p:cTn id="38" presetID="35" presetClass="entr" presetSubtype="0" fill="hold" grpId="0" nodeType="withEffect">
                                  <p:stCondLst>
                                    <p:cond delay="50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2000"/>
                                        <p:tgtEl>
                                          <p:spTgt spid="3">
                                            <p:txEl>
                                              <p:pRg st="5" end="5"/>
                                            </p:txEl>
                                          </p:spTgt>
                                        </p:tgtEl>
                                      </p:cBhvr>
                                    </p:animEffect>
                                    <p:anim calcmode="lin" valueType="num">
                                      <p:cBhvr>
                                        <p:cTn id="41"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42"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3" dur="2000" fill="hold"/>
                                        <p:tgtEl>
                                          <p:spTgt spid="3">
                                            <p:txEl>
                                              <p:pRg st="5" end="5"/>
                                            </p:txEl>
                                          </p:spTgt>
                                        </p:tgtEl>
                                        <p:attrNameLst>
                                          <p:attrName>ppt_w</p:attrName>
                                        </p:attrNameLst>
                                      </p:cBhvr>
                                      <p:tavLst>
                                        <p:tav tm="0">
                                          <p:val>
                                            <p:fltVal val="0"/>
                                          </p:val>
                                        </p:tav>
                                        <p:tav tm="100000">
                                          <p:val>
                                            <p:strVal val="#ppt_w"/>
                                          </p:val>
                                        </p:tav>
                                      </p:tavLst>
                                    </p:anim>
                                  </p:childTnLst>
                                </p:cTn>
                              </p:par>
                              <p:par>
                                <p:cTn id="44" presetID="35" presetClass="entr" presetSubtype="0" fill="hold" grpId="0" nodeType="withEffect">
                                  <p:stCondLst>
                                    <p:cond delay="50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2000"/>
                                        <p:tgtEl>
                                          <p:spTgt spid="3">
                                            <p:txEl>
                                              <p:pRg st="6" end="6"/>
                                            </p:txEl>
                                          </p:spTgt>
                                        </p:tgtEl>
                                      </p:cBhvr>
                                    </p:animEffect>
                                    <p:anim calcmode="lin" valueType="num">
                                      <p:cBhvr>
                                        <p:cTn id="47"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48"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9" dur="2000" fill="hold"/>
                                        <p:tgtEl>
                                          <p:spTgt spid="3">
                                            <p:txEl>
                                              <p:pRg st="6" end="6"/>
                                            </p:txEl>
                                          </p:spTgt>
                                        </p:tgtEl>
                                        <p:attrNameLst>
                                          <p:attrName>ppt_w</p:attrName>
                                        </p:attrNameLst>
                                      </p:cBhvr>
                                      <p:tavLst>
                                        <p:tav tm="0">
                                          <p:val>
                                            <p:fltVal val="0"/>
                                          </p:val>
                                        </p:tav>
                                        <p:tav tm="100000">
                                          <p:val>
                                            <p:strVal val="#ppt_w"/>
                                          </p:val>
                                        </p:tav>
                                      </p:tavLst>
                                    </p:anim>
                                  </p:childTnLst>
                                </p:cTn>
                              </p:par>
                              <p:par>
                                <p:cTn id="50" presetID="35" presetClass="entr" presetSubtype="0" fill="hold" grpId="0" nodeType="withEffect">
                                  <p:stCondLst>
                                    <p:cond delay="50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fade">
                                      <p:cBhvr>
                                        <p:cTn id="52" dur="2000"/>
                                        <p:tgtEl>
                                          <p:spTgt spid="3">
                                            <p:txEl>
                                              <p:pRg st="7" end="7"/>
                                            </p:txEl>
                                          </p:spTgt>
                                        </p:tgtEl>
                                      </p:cBhvr>
                                    </p:animEffect>
                                    <p:anim calcmode="lin" valueType="num">
                                      <p:cBhvr>
                                        <p:cTn id="53"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4"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5" dur="2000" fill="hold"/>
                                        <p:tgtEl>
                                          <p:spTgt spid="3">
                                            <p:txEl>
                                              <p:pRg st="7" end="7"/>
                                            </p:txEl>
                                          </p:spTgt>
                                        </p:tgtEl>
                                        <p:attrNameLst>
                                          <p:attrName>ppt_w</p:attrName>
                                        </p:attrNameLst>
                                      </p:cBhvr>
                                      <p:tavLst>
                                        <p:tav tm="0">
                                          <p:val>
                                            <p:fltVal val="0"/>
                                          </p:val>
                                        </p:tav>
                                        <p:tav tm="100000">
                                          <p:val>
                                            <p:strVal val="#ppt_w"/>
                                          </p:val>
                                        </p:tav>
                                      </p:tavLst>
                                    </p:anim>
                                  </p:childTnLst>
                                </p:cTn>
                              </p:par>
                              <p:par>
                                <p:cTn id="56" presetID="35" presetClass="entr" presetSubtype="0" fill="hold" grpId="0" nodeType="withEffect">
                                  <p:stCondLst>
                                    <p:cond delay="500"/>
                                  </p:stCondLst>
                                  <p:childTnLst>
                                    <p:set>
                                      <p:cBhvr>
                                        <p:cTn id="57" dur="1" fill="hold">
                                          <p:stCondLst>
                                            <p:cond delay="0"/>
                                          </p:stCondLst>
                                        </p:cTn>
                                        <p:tgtEl>
                                          <p:spTgt spid="3">
                                            <p:txEl>
                                              <p:pRg st="8" end="8"/>
                                            </p:txEl>
                                          </p:spTgt>
                                        </p:tgtEl>
                                        <p:attrNameLst>
                                          <p:attrName>style.visibility</p:attrName>
                                        </p:attrNameLst>
                                      </p:cBhvr>
                                      <p:to>
                                        <p:strVal val="visible"/>
                                      </p:to>
                                    </p:set>
                                    <p:animEffect transition="in" filter="fade">
                                      <p:cBhvr>
                                        <p:cTn id="58" dur="2000"/>
                                        <p:tgtEl>
                                          <p:spTgt spid="3">
                                            <p:txEl>
                                              <p:pRg st="8" end="8"/>
                                            </p:txEl>
                                          </p:spTgt>
                                        </p:tgtEl>
                                      </p:cBhvr>
                                    </p:animEffect>
                                    <p:anim calcmode="lin" valueType="num">
                                      <p:cBhvr>
                                        <p:cTn id="59"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60"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1" dur="2000" fill="hold"/>
                                        <p:tgtEl>
                                          <p:spTgt spid="3">
                                            <p:txEl>
                                              <p:pRg st="8" end="8"/>
                                            </p:txEl>
                                          </p:spTgt>
                                        </p:tgtEl>
                                        <p:attrNameLst>
                                          <p:attrName>ppt_w</p:attrName>
                                        </p:attrNameLst>
                                      </p:cBhvr>
                                      <p:tavLst>
                                        <p:tav tm="0">
                                          <p:val>
                                            <p:fltVal val="0"/>
                                          </p:val>
                                        </p:tav>
                                        <p:tav tm="100000">
                                          <p:val>
                                            <p:strVal val="#ppt_w"/>
                                          </p:val>
                                        </p:tav>
                                      </p:tavLst>
                                    </p:anim>
                                  </p:childTnLst>
                                </p:cTn>
                              </p:par>
                              <p:par>
                                <p:cTn id="62" presetID="35" presetClass="entr" presetSubtype="0" fill="hold" grpId="0" nodeType="withEffect">
                                  <p:stCondLst>
                                    <p:cond delay="500"/>
                                  </p:stCondLst>
                                  <p:childTnLst>
                                    <p:set>
                                      <p:cBhvr>
                                        <p:cTn id="63" dur="1" fill="hold">
                                          <p:stCondLst>
                                            <p:cond delay="0"/>
                                          </p:stCondLst>
                                        </p:cTn>
                                        <p:tgtEl>
                                          <p:spTgt spid="3">
                                            <p:txEl>
                                              <p:pRg st="9" end="9"/>
                                            </p:txEl>
                                          </p:spTgt>
                                        </p:tgtEl>
                                        <p:attrNameLst>
                                          <p:attrName>style.visibility</p:attrName>
                                        </p:attrNameLst>
                                      </p:cBhvr>
                                      <p:to>
                                        <p:strVal val="visible"/>
                                      </p:to>
                                    </p:set>
                                    <p:animEffect transition="in" filter="fade">
                                      <p:cBhvr>
                                        <p:cTn id="64" dur="2000"/>
                                        <p:tgtEl>
                                          <p:spTgt spid="3">
                                            <p:txEl>
                                              <p:pRg st="9" end="9"/>
                                            </p:txEl>
                                          </p:spTgt>
                                        </p:tgtEl>
                                      </p:cBhvr>
                                    </p:animEffect>
                                    <p:anim calcmode="lin" valueType="num">
                                      <p:cBhvr>
                                        <p:cTn id="65" dur="20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66" dur="2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67" dur="2000" fill="hold"/>
                                        <p:tgtEl>
                                          <p:spTgt spid="3">
                                            <p:txEl>
                                              <p:pRg st="9" end="9"/>
                                            </p:txEl>
                                          </p:spTgt>
                                        </p:tgtEl>
                                        <p:attrNameLst>
                                          <p:attrName>ppt_w</p:attrName>
                                        </p:attrNameLst>
                                      </p:cBhvr>
                                      <p:tavLst>
                                        <p:tav tm="0">
                                          <p:val>
                                            <p:fltVal val="0"/>
                                          </p:val>
                                        </p:tav>
                                        <p:tav tm="100000">
                                          <p:val>
                                            <p:strVal val="#ppt_w"/>
                                          </p:val>
                                        </p:tav>
                                      </p:tavLst>
                                    </p:anim>
                                  </p:childTnLst>
                                </p:cTn>
                              </p:par>
                              <p:par>
                                <p:cTn id="68" presetID="35" presetClass="entr" presetSubtype="0" fill="hold" grpId="0" nodeType="withEffect">
                                  <p:stCondLst>
                                    <p:cond delay="50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2000"/>
                                        <p:tgtEl>
                                          <p:spTgt spid="3">
                                            <p:txEl>
                                              <p:pRg st="10" end="10"/>
                                            </p:txEl>
                                          </p:spTgt>
                                        </p:tgtEl>
                                      </p:cBhvr>
                                    </p:animEffect>
                                    <p:anim calcmode="lin" valueType="num">
                                      <p:cBhvr>
                                        <p:cTn id="71" dur="2000" fill="hold"/>
                                        <p:tgtEl>
                                          <p:spTgt spid="3">
                                            <p:txEl>
                                              <p:pRg st="10" end="10"/>
                                            </p:txEl>
                                          </p:spTgt>
                                        </p:tgtEl>
                                        <p:attrNameLst>
                                          <p:attrName>style.rotation</p:attrName>
                                        </p:attrNameLst>
                                      </p:cBhvr>
                                      <p:tavLst>
                                        <p:tav tm="0">
                                          <p:val>
                                            <p:fltVal val="720"/>
                                          </p:val>
                                        </p:tav>
                                        <p:tav tm="100000">
                                          <p:val>
                                            <p:fltVal val="0"/>
                                          </p:val>
                                        </p:tav>
                                      </p:tavLst>
                                    </p:anim>
                                    <p:anim calcmode="lin" valueType="num">
                                      <p:cBhvr>
                                        <p:cTn id="72" dur="2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73" dur="2000" fill="hold"/>
                                        <p:tgtEl>
                                          <p:spTgt spid="3">
                                            <p:txEl>
                                              <p:pRg st="10" end="10"/>
                                            </p:txEl>
                                          </p:spTgt>
                                        </p:tgtEl>
                                        <p:attrNameLst>
                                          <p:attrName>ppt_w</p:attrName>
                                        </p:attrNameLst>
                                      </p:cBhvr>
                                      <p:tavLst>
                                        <p:tav tm="0">
                                          <p:val>
                                            <p:fltVal val="0"/>
                                          </p:val>
                                        </p:tav>
                                        <p:tav tm="100000">
                                          <p:val>
                                            <p:strVal val="#ppt_w"/>
                                          </p:val>
                                        </p:tav>
                                      </p:tavLst>
                                    </p:anim>
                                  </p:childTnLst>
                                </p:cTn>
                              </p:par>
                              <p:par>
                                <p:cTn id="74" presetID="35" presetClass="entr" presetSubtype="0" fill="hold" grpId="0" nodeType="withEffect">
                                  <p:stCondLst>
                                    <p:cond delay="500"/>
                                  </p:stCondLst>
                                  <p:childTnLst>
                                    <p:set>
                                      <p:cBhvr>
                                        <p:cTn id="75" dur="1" fill="hold">
                                          <p:stCondLst>
                                            <p:cond delay="0"/>
                                          </p:stCondLst>
                                        </p:cTn>
                                        <p:tgtEl>
                                          <p:spTgt spid="3">
                                            <p:txEl>
                                              <p:pRg st="11" end="11"/>
                                            </p:txEl>
                                          </p:spTgt>
                                        </p:tgtEl>
                                        <p:attrNameLst>
                                          <p:attrName>style.visibility</p:attrName>
                                        </p:attrNameLst>
                                      </p:cBhvr>
                                      <p:to>
                                        <p:strVal val="visible"/>
                                      </p:to>
                                    </p:set>
                                    <p:animEffect transition="in" filter="fade">
                                      <p:cBhvr>
                                        <p:cTn id="76" dur="2000"/>
                                        <p:tgtEl>
                                          <p:spTgt spid="3">
                                            <p:txEl>
                                              <p:pRg st="11" end="11"/>
                                            </p:txEl>
                                          </p:spTgt>
                                        </p:tgtEl>
                                      </p:cBhvr>
                                    </p:animEffect>
                                    <p:anim calcmode="lin" valueType="num">
                                      <p:cBhvr>
                                        <p:cTn id="77" dur="2000" fill="hold"/>
                                        <p:tgtEl>
                                          <p:spTgt spid="3">
                                            <p:txEl>
                                              <p:pRg st="11" end="11"/>
                                            </p:txEl>
                                          </p:spTgt>
                                        </p:tgtEl>
                                        <p:attrNameLst>
                                          <p:attrName>style.rotation</p:attrName>
                                        </p:attrNameLst>
                                      </p:cBhvr>
                                      <p:tavLst>
                                        <p:tav tm="0">
                                          <p:val>
                                            <p:fltVal val="720"/>
                                          </p:val>
                                        </p:tav>
                                        <p:tav tm="100000">
                                          <p:val>
                                            <p:fltVal val="0"/>
                                          </p:val>
                                        </p:tav>
                                      </p:tavLst>
                                    </p:anim>
                                    <p:anim calcmode="lin" valueType="num">
                                      <p:cBhvr>
                                        <p:cTn id="78" dur="2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79" dur="2000" fill="hold"/>
                                        <p:tgtEl>
                                          <p:spTgt spid="3">
                                            <p:txEl>
                                              <p:pRg st="11" end="11"/>
                                            </p:txEl>
                                          </p:spTgt>
                                        </p:tgtEl>
                                        <p:attrNameLst>
                                          <p:attrName>ppt_w</p:attrName>
                                        </p:attrNameLst>
                                      </p:cBhvr>
                                      <p:tavLst>
                                        <p:tav tm="0">
                                          <p:val>
                                            <p:fltVal val="0"/>
                                          </p:val>
                                        </p:tav>
                                        <p:tav tm="100000">
                                          <p:val>
                                            <p:strVal val="#ppt_w"/>
                                          </p:val>
                                        </p:tav>
                                      </p:tavLst>
                                    </p:anim>
                                  </p:childTnLst>
                                </p:cTn>
                              </p:par>
                              <p:par>
                                <p:cTn id="80" presetID="35" presetClass="entr" presetSubtype="0" fill="hold" grpId="0" nodeType="withEffect">
                                  <p:stCondLst>
                                    <p:cond delay="500"/>
                                  </p:stCondLst>
                                  <p:childTnLst>
                                    <p:set>
                                      <p:cBhvr>
                                        <p:cTn id="81" dur="1" fill="hold">
                                          <p:stCondLst>
                                            <p:cond delay="0"/>
                                          </p:stCondLst>
                                        </p:cTn>
                                        <p:tgtEl>
                                          <p:spTgt spid="3">
                                            <p:txEl>
                                              <p:pRg st="12" end="12"/>
                                            </p:txEl>
                                          </p:spTgt>
                                        </p:tgtEl>
                                        <p:attrNameLst>
                                          <p:attrName>style.visibility</p:attrName>
                                        </p:attrNameLst>
                                      </p:cBhvr>
                                      <p:to>
                                        <p:strVal val="visible"/>
                                      </p:to>
                                    </p:set>
                                    <p:animEffect transition="in" filter="fade">
                                      <p:cBhvr>
                                        <p:cTn id="82" dur="2000"/>
                                        <p:tgtEl>
                                          <p:spTgt spid="3">
                                            <p:txEl>
                                              <p:pRg st="12" end="12"/>
                                            </p:txEl>
                                          </p:spTgt>
                                        </p:tgtEl>
                                      </p:cBhvr>
                                    </p:animEffect>
                                    <p:anim calcmode="lin" valueType="num">
                                      <p:cBhvr>
                                        <p:cTn id="83" dur="2000" fill="hold"/>
                                        <p:tgtEl>
                                          <p:spTgt spid="3">
                                            <p:txEl>
                                              <p:pRg st="12" end="12"/>
                                            </p:txEl>
                                          </p:spTgt>
                                        </p:tgtEl>
                                        <p:attrNameLst>
                                          <p:attrName>style.rotation</p:attrName>
                                        </p:attrNameLst>
                                      </p:cBhvr>
                                      <p:tavLst>
                                        <p:tav tm="0">
                                          <p:val>
                                            <p:fltVal val="720"/>
                                          </p:val>
                                        </p:tav>
                                        <p:tav tm="100000">
                                          <p:val>
                                            <p:fltVal val="0"/>
                                          </p:val>
                                        </p:tav>
                                      </p:tavLst>
                                    </p:anim>
                                    <p:anim calcmode="lin" valueType="num">
                                      <p:cBhvr>
                                        <p:cTn id="84" dur="20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85" dur="2000" fill="hold"/>
                                        <p:tgtEl>
                                          <p:spTgt spid="3">
                                            <p:txEl>
                                              <p:pRg st="12" end="12"/>
                                            </p:txEl>
                                          </p:spTgt>
                                        </p:tgtEl>
                                        <p:attrNameLst>
                                          <p:attrName>ppt_w</p:attrName>
                                        </p:attrNameLst>
                                      </p:cBhvr>
                                      <p:tavLst>
                                        <p:tav tm="0">
                                          <p:val>
                                            <p:fltVal val="0"/>
                                          </p:val>
                                        </p:tav>
                                        <p:tav tm="100000">
                                          <p:val>
                                            <p:strVal val="#ppt_w"/>
                                          </p:val>
                                        </p:tav>
                                      </p:tavLst>
                                    </p:anim>
                                  </p:childTnLst>
                                </p:cTn>
                              </p:par>
                              <p:par>
                                <p:cTn id="86" presetID="35" presetClass="entr" presetSubtype="0" fill="hold" grpId="0" nodeType="withEffect">
                                  <p:stCondLst>
                                    <p:cond delay="500"/>
                                  </p:stCondLst>
                                  <p:childTnLst>
                                    <p:set>
                                      <p:cBhvr>
                                        <p:cTn id="87" dur="1" fill="hold">
                                          <p:stCondLst>
                                            <p:cond delay="0"/>
                                          </p:stCondLst>
                                        </p:cTn>
                                        <p:tgtEl>
                                          <p:spTgt spid="3">
                                            <p:txEl>
                                              <p:pRg st="13" end="13"/>
                                            </p:txEl>
                                          </p:spTgt>
                                        </p:tgtEl>
                                        <p:attrNameLst>
                                          <p:attrName>style.visibility</p:attrName>
                                        </p:attrNameLst>
                                      </p:cBhvr>
                                      <p:to>
                                        <p:strVal val="visible"/>
                                      </p:to>
                                    </p:set>
                                    <p:animEffect transition="in" filter="fade">
                                      <p:cBhvr>
                                        <p:cTn id="88" dur="2000"/>
                                        <p:tgtEl>
                                          <p:spTgt spid="3">
                                            <p:txEl>
                                              <p:pRg st="13" end="13"/>
                                            </p:txEl>
                                          </p:spTgt>
                                        </p:tgtEl>
                                      </p:cBhvr>
                                    </p:animEffect>
                                    <p:anim calcmode="lin" valueType="num">
                                      <p:cBhvr>
                                        <p:cTn id="89" dur="2000" fill="hold"/>
                                        <p:tgtEl>
                                          <p:spTgt spid="3">
                                            <p:txEl>
                                              <p:pRg st="13" end="13"/>
                                            </p:txEl>
                                          </p:spTgt>
                                        </p:tgtEl>
                                        <p:attrNameLst>
                                          <p:attrName>style.rotation</p:attrName>
                                        </p:attrNameLst>
                                      </p:cBhvr>
                                      <p:tavLst>
                                        <p:tav tm="0">
                                          <p:val>
                                            <p:fltVal val="720"/>
                                          </p:val>
                                        </p:tav>
                                        <p:tav tm="100000">
                                          <p:val>
                                            <p:fltVal val="0"/>
                                          </p:val>
                                        </p:tav>
                                      </p:tavLst>
                                    </p:anim>
                                    <p:anim calcmode="lin" valueType="num">
                                      <p:cBhvr>
                                        <p:cTn id="90" dur="20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91" dur="2000" fill="hold"/>
                                        <p:tgtEl>
                                          <p:spTgt spid="3">
                                            <p:txEl>
                                              <p:pRg st="13" end="13"/>
                                            </p:txEl>
                                          </p:spTgt>
                                        </p:tgtEl>
                                        <p:attrNameLst>
                                          <p:attrName>ppt_w</p:attrName>
                                        </p:attrNameLst>
                                      </p:cBhvr>
                                      <p:tavLst>
                                        <p:tav tm="0">
                                          <p:val>
                                            <p:fltVal val="0"/>
                                          </p:val>
                                        </p:tav>
                                        <p:tav tm="100000">
                                          <p:val>
                                            <p:strVal val="#ppt_w"/>
                                          </p:val>
                                        </p:tav>
                                      </p:tavLst>
                                    </p:anim>
                                  </p:childTnLst>
                                </p:cTn>
                              </p:par>
                              <p:par>
                                <p:cTn id="92" presetID="35" presetClass="entr" presetSubtype="0" fill="hold" grpId="0" nodeType="withEffect">
                                  <p:stCondLst>
                                    <p:cond delay="500"/>
                                  </p:stCondLst>
                                  <p:childTnLst>
                                    <p:set>
                                      <p:cBhvr>
                                        <p:cTn id="93" dur="1" fill="hold">
                                          <p:stCondLst>
                                            <p:cond delay="0"/>
                                          </p:stCondLst>
                                        </p:cTn>
                                        <p:tgtEl>
                                          <p:spTgt spid="3">
                                            <p:txEl>
                                              <p:pRg st="14" end="14"/>
                                            </p:txEl>
                                          </p:spTgt>
                                        </p:tgtEl>
                                        <p:attrNameLst>
                                          <p:attrName>style.visibility</p:attrName>
                                        </p:attrNameLst>
                                      </p:cBhvr>
                                      <p:to>
                                        <p:strVal val="visible"/>
                                      </p:to>
                                    </p:set>
                                    <p:animEffect transition="in" filter="fade">
                                      <p:cBhvr>
                                        <p:cTn id="94" dur="2000"/>
                                        <p:tgtEl>
                                          <p:spTgt spid="3">
                                            <p:txEl>
                                              <p:pRg st="14" end="14"/>
                                            </p:txEl>
                                          </p:spTgt>
                                        </p:tgtEl>
                                      </p:cBhvr>
                                    </p:animEffect>
                                    <p:anim calcmode="lin" valueType="num">
                                      <p:cBhvr>
                                        <p:cTn id="95" dur="2000" fill="hold"/>
                                        <p:tgtEl>
                                          <p:spTgt spid="3">
                                            <p:txEl>
                                              <p:pRg st="14" end="14"/>
                                            </p:txEl>
                                          </p:spTgt>
                                        </p:tgtEl>
                                        <p:attrNameLst>
                                          <p:attrName>style.rotation</p:attrName>
                                        </p:attrNameLst>
                                      </p:cBhvr>
                                      <p:tavLst>
                                        <p:tav tm="0">
                                          <p:val>
                                            <p:fltVal val="720"/>
                                          </p:val>
                                        </p:tav>
                                        <p:tav tm="100000">
                                          <p:val>
                                            <p:fltVal val="0"/>
                                          </p:val>
                                        </p:tav>
                                      </p:tavLst>
                                    </p:anim>
                                    <p:anim calcmode="lin" valueType="num">
                                      <p:cBhvr>
                                        <p:cTn id="96" dur="2000" fill="hold"/>
                                        <p:tgtEl>
                                          <p:spTgt spid="3">
                                            <p:txEl>
                                              <p:pRg st="14" end="14"/>
                                            </p:txEl>
                                          </p:spTgt>
                                        </p:tgtEl>
                                        <p:attrNameLst>
                                          <p:attrName>ppt_h</p:attrName>
                                        </p:attrNameLst>
                                      </p:cBhvr>
                                      <p:tavLst>
                                        <p:tav tm="0">
                                          <p:val>
                                            <p:fltVal val="0"/>
                                          </p:val>
                                        </p:tav>
                                        <p:tav tm="100000">
                                          <p:val>
                                            <p:strVal val="#ppt_h"/>
                                          </p:val>
                                        </p:tav>
                                      </p:tavLst>
                                    </p:anim>
                                    <p:anim calcmode="lin" valueType="num">
                                      <p:cBhvr>
                                        <p:cTn id="97" dur="2000" fill="hold"/>
                                        <p:tgtEl>
                                          <p:spTgt spid="3">
                                            <p:txEl>
                                              <p:pRg st="14" end="14"/>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0"/>
            <a:ext cx="9144000" cy="6858000"/>
          </a:xfrm>
          <a:prstGeom prst="bevel">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8" name="Titre 3"/>
          <p:cNvSpPr txBox="1">
            <a:spLocks/>
          </p:cNvSpPr>
          <p:nvPr/>
        </p:nvSpPr>
        <p:spPr>
          <a:xfrm>
            <a:off x="642910" y="0"/>
            <a:ext cx="7851648" cy="923330"/>
          </a:xfrm>
          <a:prstGeom prst="rect">
            <a:avLst/>
          </a:prstGeom>
          <a:noFill/>
          <a:ln>
            <a:noFill/>
          </a:ln>
        </p:spPr>
        <p:txBody>
          <a:bodyPr vert="horz" wrap="square" lIns="91440" tIns="45720" rIns="91440" bIns="45720" anchor="b">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400" b="1" i="0" u="none" strike="noStrike" kern="1200" cap="none" spc="0" normalizeH="0" baseline="0" noProof="0" dirty="0" smtClean="0">
                <a:ln w="11430"/>
                <a:solidFill>
                  <a:schemeClr val="accent2">
                    <a:lumMod val="75000"/>
                  </a:schemeClr>
                </a:solidFill>
                <a:uLnTx/>
                <a:uFillTx/>
                <a:latin typeface="+mj-lt"/>
                <a:ea typeface="+mj-ea"/>
                <a:cs typeface="+mj-cs"/>
              </a:rPr>
              <a:t>Chapitre N° 02</a:t>
            </a:r>
            <a:endParaRPr kumimoji="0" lang="fr-FR" sz="5400" b="1" i="0" u="none" strike="noStrike" kern="1200" cap="none" spc="0" normalizeH="0" baseline="0" noProof="0" dirty="0">
              <a:ln w="11430"/>
              <a:solidFill>
                <a:schemeClr val="accent2">
                  <a:lumMod val="75000"/>
                </a:schemeClr>
              </a:solidFill>
              <a:uLnTx/>
              <a:uFillTx/>
              <a:latin typeface="+mj-lt"/>
              <a:ea typeface="+mj-ea"/>
              <a:cs typeface="+mj-cs"/>
            </a:endParaRPr>
          </a:p>
        </p:txBody>
      </p:sp>
      <p:sp>
        <p:nvSpPr>
          <p:cNvPr id="10" name="Sous-titre 4"/>
          <p:cNvSpPr txBox="1">
            <a:spLocks/>
          </p:cNvSpPr>
          <p:nvPr/>
        </p:nvSpPr>
        <p:spPr>
          <a:xfrm>
            <a:off x="642910" y="857232"/>
            <a:ext cx="7854696" cy="1766637"/>
          </a:xfrm>
          <a:prstGeom prst="rect">
            <a:avLst/>
          </a:prstGeom>
          <a:noFill/>
        </p:spPr>
        <p:txBody>
          <a:bodyPr vert="horz" wrap="square" lIns="91440" tIns="45720" rIns="91440" bIns="45720">
            <a:spAutoFit/>
          </a:bodyPr>
          <a:lstStyle/>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Times New Roman"/>
                <a:cs typeface="Times New Roman"/>
              </a:rPr>
              <a:t>Étude</a:t>
            </a: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 conceptuelle</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 et</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 organisationnelle </a:t>
            </a:r>
          </a:p>
        </p:txBody>
      </p:sp>
      <p:sp>
        <p:nvSpPr>
          <p:cNvPr id="28674" name="Rectangle 2"/>
          <p:cNvSpPr>
            <a:spLocks noChangeArrowheads="1"/>
          </p:cNvSpPr>
          <p:nvPr/>
        </p:nvSpPr>
        <p:spPr bwMode="auto">
          <a:xfrm>
            <a:off x="-357222"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28673" name="WordArt 1"/>
          <p:cNvSpPr>
            <a:spLocks noChangeArrowheads="1" noChangeShapeType="1" noTextEdit="1"/>
          </p:cNvSpPr>
          <p:nvPr/>
        </p:nvSpPr>
        <p:spPr bwMode="auto">
          <a:xfrm>
            <a:off x="1071538" y="2643182"/>
            <a:ext cx="1714512" cy="857256"/>
          </a:xfrm>
          <a:prstGeom prst="rect">
            <a:avLst/>
          </a:prstGeom>
        </p:spPr>
        <p:txBody>
          <a:bodyPr wrap="none" fromWordArt="1">
            <a:prstTxWarp prst="textPlain">
              <a:avLst>
                <a:gd name="adj" fmla="val 50000"/>
              </a:avLst>
            </a:prstTxWarp>
          </a:bodyPr>
          <a:lstStyle/>
          <a:p>
            <a:pPr algn="ctr" rtl="0"/>
            <a:r>
              <a:rPr lang="fr-FR" sz="2000" u="sng" kern="10" spc="0" dirty="0" smtClean="0">
                <a:ln w="19050">
                  <a:solidFill>
                    <a:srgbClr val="548DD4"/>
                  </a:solidFill>
                  <a:round/>
                  <a:headEnd/>
                  <a:tailEnd/>
                </a:ln>
                <a:solidFill>
                  <a:srgbClr val="548DD4"/>
                </a:solidFill>
                <a:effectLst>
                  <a:outerShdw blurRad="38100" dist="38100" dir="2700000" algn="tl">
                    <a:srgbClr val="000000">
                      <a:alpha val="43137"/>
                    </a:srgbClr>
                  </a:outerShdw>
                </a:effectLst>
                <a:latin typeface="Arial Unicode MS"/>
                <a:ea typeface="Arial Unicode MS"/>
                <a:cs typeface="Arial Unicode MS"/>
              </a:rPr>
              <a:t>Objectif </a:t>
            </a:r>
            <a:r>
              <a:rPr lang="fr-FR" sz="2000"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a:t>
            </a:r>
            <a:endParaRPr lang="fr-FR" sz="2000" kern="10" spc="0" dirty="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endParaRPr>
          </a:p>
        </p:txBody>
      </p:sp>
      <p:sp>
        <p:nvSpPr>
          <p:cNvPr id="28675" name="Rectangle 3"/>
          <p:cNvSpPr>
            <a:spLocks noChangeArrowheads="1"/>
          </p:cNvSpPr>
          <p:nvPr/>
        </p:nvSpPr>
        <p:spPr bwMode="auto">
          <a:xfrm>
            <a:off x="785786" y="3643314"/>
            <a:ext cx="7572428"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3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Pr</a:t>
            </a:r>
            <a:r>
              <a:rPr kumimoji="0" lang="fr-FR" sz="3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sentation de la m</a:t>
            </a:r>
            <a:r>
              <a:rPr kumimoji="0" lang="fr-FR" sz="3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thode de conception </a:t>
            </a:r>
            <a:r>
              <a:rPr kumimoji="0" lang="fr-FR" sz="32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Merise</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les</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mod</a:t>
            </a:r>
            <a:r>
              <a:rPr kumimoji="0" lang="fr-FR" sz="32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les </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conceptuels (MCD, MCT), le mod</a:t>
            </a:r>
            <a:r>
              <a:rPr kumimoji="0" lang="fr-FR" sz="32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 organisationnel de traitement</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2000"/>
                                        <p:tgtEl>
                                          <p:spTgt spid="8"/>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anim calcmode="lin" valueType="num">
                                      <p:cBhvr>
                                        <p:cTn id="11" dur="2000" fill="hold"/>
                                        <p:tgtEl>
                                          <p:spTgt spid="10"/>
                                        </p:tgtEl>
                                        <p:attrNameLst>
                                          <p:attrName>style.rotation</p:attrName>
                                        </p:attrNameLst>
                                      </p:cBhvr>
                                      <p:tavLst>
                                        <p:tav tm="0">
                                          <p:val>
                                            <p:fltVal val="720"/>
                                          </p:val>
                                        </p:tav>
                                        <p:tav tm="100000">
                                          <p:val>
                                            <p:fltVal val="0"/>
                                          </p:val>
                                        </p:tav>
                                      </p:tavLst>
                                    </p:anim>
                                    <p:anim calcmode="lin" valueType="num">
                                      <p:cBhvr>
                                        <p:cTn id="12" dur="2000" fill="hold"/>
                                        <p:tgtEl>
                                          <p:spTgt spid="10"/>
                                        </p:tgtEl>
                                        <p:attrNameLst>
                                          <p:attrName>ppt_h</p:attrName>
                                        </p:attrNameLst>
                                      </p:cBhvr>
                                      <p:tavLst>
                                        <p:tav tm="0">
                                          <p:val>
                                            <p:fltVal val="0"/>
                                          </p:val>
                                        </p:tav>
                                        <p:tav tm="100000">
                                          <p:val>
                                            <p:strVal val="#ppt_h"/>
                                          </p:val>
                                        </p:tav>
                                      </p:tavLst>
                                    </p:anim>
                                    <p:anim calcmode="lin" valueType="num">
                                      <p:cBhvr>
                                        <p:cTn id="13" dur="2000" fill="hold"/>
                                        <p:tgtEl>
                                          <p:spTgt spid="10"/>
                                        </p:tgtEl>
                                        <p:attrNameLst>
                                          <p:attrName>ppt_w</p:attrName>
                                        </p:attrNameLst>
                                      </p:cBhvr>
                                      <p:tavLst>
                                        <p:tav tm="0">
                                          <p:val>
                                            <p:fltVal val="0"/>
                                          </p:val>
                                        </p:tav>
                                        <p:tav tm="100000">
                                          <p:val>
                                            <p:strVal val="#ppt_w"/>
                                          </p:val>
                                        </p:tav>
                                      </p:tavLst>
                                    </p:anim>
                                  </p:childTnLst>
                                </p:cTn>
                              </p:par>
                              <p:par>
                                <p:cTn id="14" presetID="5" presetClass="entr" presetSubtype="10" fill="hold" grpId="0" nodeType="withEffect">
                                  <p:stCondLst>
                                    <p:cond delay="2000"/>
                                  </p:stCondLst>
                                  <p:childTnLst>
                                    <p:set>
                                      <p:cBhvr>
                                        <p:cTn id="15" dur="1" fill="hold">
                                          <p:stCondLst>
                                            <p:cond delay="0"/>
                                          </p:stCondLst>
                                        </p:cTn>
                                        <p:tgtEl>
                                          <p:spTgt spid="28673"/>
                                        </p:tgtEl>
                                        <p:attrNameLst>
                                          <p:attrName>style.visibility</p:attrName>
                                        </p:attrNameLst>
                                      </p:cBhvr>
                                      <p:to>
                                        <p:strVal val="visible"/>
                                      </p:to>
                                    </p:set>
                                    <p:animEffect transition="in" filter="checkerboard(across)">
                                      <p:cBhvr>
                                        <p:cTn id="16" dur="2000"/>
                                        <p:tgtEl>
                                          <p:spTgt spid="28673"/>
                                        </p:tgtEl>
                                      </p:cBhvr>
                                    </p:animEffect>
                                  </p:childTnLst>
                                </p:cTn>
                              </p:par>
                              <p:par>
                                <p:cTn id="17" presetID="5" presetClass="entr" presetSubtype="10" fill="hold" grpId="0" nodeType="withEffect">
                                  <p:stCondLst>
                                    <p:cond delay="2000"/>
                                  </p:stCondLst>
                                  <p:childTnLst>
                                    <p:set>
                                      <p:cBhvr>
                                        <p:cTn id="18" dur="1" fill="hold">
                                          <p:stCondLst>
                                            <p:cond delay="0"/>
                                          </p:stCondLst>
                                        </p:cTn>
                                        <p:tgtEl>
                                          <p:spTgt spid="28675"/>
                                        </p:tgtEl>
                                        <p:attrNameLst>
                                          <p:attrName>style.visibility</p:attrName>
                                        </p:attrNameLst>
                                      </p:cBhvr>
                                      <p:to>
                                        <p:strVal val="visible"/>
                                      </p:to>
                                    </p:set>
                                    <p:animEffect transition="in" filter="checkerboard(across)">
                                      <p:cBhvr>
                                        <p:cTn id="19" dur="2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28673" grpId="0"/>
      <p:bldP spid="2867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214414" y="0"/>
            <a:ext cx="6637234" cy="1500174"/>
          </a:xfrm>
        </p:spPr>
        <p:txBody>
          <a:bodyPr>
            <a:normAutofit fontScale="90000"/>
          </a:bodyPr>
          <a:lstStyle/>
          <a:p>
            <a:pPr lvl="0" algn="l"/>
            <a:r>
              <a:rPr lang="fr-FR" dirty="0" smtClean="0">
                <a:solidFill>
                  <a:schemeClr val="accent1">
                    <a:lumMod val="75000"/>
                  </a:schemeClr>
                </a:solidFill>
              </a:rPr>
              <a:t>Introduction : </a:t>
            </a:r>
            <a:r>
              <a:rPr lang="fr-FR" dirty="0" smtClean="0"/>
              <a:t/>
            </a:r>
            <a:br>
              <a:rPr lang="fr-FR" dirty="0" smtClean="0"/>
            </a:br>
            <a:endParaRPr lang="fr-FR" dirty="0"/>
          </a:p>
        </p:txBody>
      </p:sp>
      <p:sp>
        <p:nvSpPr>
          <p:cNvPr id="3" name="Sous-titre 2"/>
          <p:cNvSpPr>
            <a:spLocks noGrp="1"/>
          </p:cNvSpPr>
          <p:nvPr>
            <p:ph type="subTitle" idx="1"/>
          </p:nvPr>
        </p:nvSpPr>
        <p:spPr>
          <a:xfrm>
            <a:off x="533400" y="928670"/>
            <a:ext cx="7854696" cy="5357850"/>
          </a:xfrm>
        </p:spPr>
        <p:txBody>
          <a:bodyPr>
            <a:normAutofit fontScale="92500" lnSpcReduction="10000"/>
          </a:bodyPr>
          <a:lstStyle/>
          <a:p>
            <a:pPr algn="l"/>
            <a:r>
              <a:rPr lang="fr-FR" b="1" dirty="0" smtClean="0"/>
              <a:t>        Après l’étude de l’existant qui est composé de des postes de travail, l’étude des documents et l’étude des différents procédures ainsi que les données échangées.</a:t>
            </a:r>
          </a:p>
          <a:p>
            <a:pPr algn="l"/>
            <a:r>
              <a:rPr lang="fr-FR" b="1" dirty="0" smtClean="0"/>
              <a:t>         Nous présentons dans ce qui suit une analyse critique de toutes les informations et les traitements dans un cadre organisé, dont le but est de répondre à toutes les insuffisances, autrement di prévoir une conception détaillée de la solution envisagée et l’élaboration d’un modèle pour la base de données. </a:t>
            </a:r>
          </a:p>
          <a:p>
            <a:pPr algn="l"/>
            <a:r>
              <a:rPr lang="fr-FR" b="1" dirty="0" smtClean="0"/>
              <a:t>          Le but de cette étude est de permettre aux utilisations de se disposer de toutes les informations à n’importe quel moment et d’une manière facile tout en respectant les règles de gestions, le meilleur outil pour cela est la méthode </a:t>
            </a:r>
            <a:r>
              <a:rPr lang="fr-FR" b="1" u="sng" dirty="0" smtClean="0">
                <a:solidFill>
                  <a:srgbClr val="FF0000"/>
                </a:solidFill>
              </a:rPr>
              <a:t>Merise</a:t>
            </a:r>
            <a:r>
              <a:rPr lang="fr-FR" b="1" dirty="0" smtClean="0">
                <a:solidFill>
                  <a:srgbClr val="FF0000"/>
                </a:solidFill>
              </a:rPr>
              <a:t>.</a:t>
            </a:r>
            <a:endParaRPr lang="fr-FR" b="1" dirty="0">
              <a:solidFill>
                <a:srgbClr val="FF000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5000"/>
                            </p:stCondLst>
                            <p:childTnLst>
                              <p:par>
                                <p:cTn id="13" presetID="8" presetClass="entr" presetSubtype="16" fill="hold" grpId="0"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7500"/>
                            </p:stCondLst>
                            <p:childTnLst>
                              <p:par>
                                <p:cTn id="17" presetID="8" presetClass="entr" presetSubtype="16" fill="hold" grpId="0"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0"/>
            <a:ext cx="7637334" cy="2000240"/>
          </a:xfrm>
        </p:spPr>
        <p:txBody>
          <a:bodyPr>
            <a:normAutofit fontScale="90000"/>
          </a:bodyPr>
          <a:lstStyle/>
          <a:p>
            <a:pPr algn="l"/>
            <a:r>
              <a:rPr lang="fr-FR" sz="4400" dirty="0" smtClean="0">
                <a:solidFill>
                  <a:schemeClr val="accent1">
                    <a:lumMod val="75000"/>
                  </a:schemeClr>
                </a:solidFill>
              </a:rPr>
              <a:t>les trois niveaux d’analyse de la méthode Merise :</a:t>
            </a:r>
            <a:r>
              <a:rPr lang="fr-FR" dirty="0" smtClean="0"/>
              <a:t/>
            </a:r>
            <a:br>
              <a:rPr lang="fr-FR" dirty="0" smtClean="0"/>
            </a:br>
            <a:endParaRPr lang="fr-FR" dirty="0"/>
          </a:p>
        </p:txBody>
      </p:sp>
      <p:sp>
        <p:nvSpPr>
          <p:cNvPr id="3" name="Sous-titre 2"/>
          <p:cNvSpPr>
            <a:spLocks noGrp="1"/>
          </p:cNvSpPr>
          <p:nvPr>
            <p:ph type="subTitle" idx="1"/>
          </p:nvPr>
        </p:nvSpPr>
        <p:spPr>
          <a:xfrm>
            <a:off x="533400" y="2000240"/>
            <a:ext cx="7854696" cy="4286280"/>
          </a:xfrm>
        </p:spPr>
        <p:txBody>
          <a:bodyPr/>
          <a:lstStyle/>
          <a:p>
            <a:endParaRPr lang="fr-FR" dirty="0"/>
          </a:p>
        </p:txBody>
      </p:sp>
      <p:graphicFrame>
        <p:nvGraphicFramePr>
          <p:cNvPr id="4" name="Tableau 3"/>
          <p:cNvGraphicFramePr>
            <a:graphicFrameLocks noGrp="1"/>
          </p:cNvGraphicFramePr>
          <p:nvPr/>
        </p:nvGraphicFramePr>
        <p:xfrm>
          <a:off x="857224" y="2143116"/>
          <a:ext cx="6572296" cy="3920291"/>
        </p:xfrm>
        <a:graphic>
          <a:graphicData uri="http://schemas.openxmlformats.org/drawingml/2006/table">
            <a:tbl>
              <a:tblPr firstRow="1" bandRow="1">
                <a:tableStyleId>{616DA210-FB5B-4158-B5E0-FEB733F419BA}</a:tableStyleId>
              </a:tblPr>
              <a:tblGrid>
                <a:gridCol w="1937211"/>
                <a:gridCol w="2011719"/>
                <a:gridCol w="1192130"/>
                <a:gridCol w="1431236"/>
              </a:tblGrid>
              <a:tr h="628451">
                <a:tc>
                  <a:txBody>
                    <a:bodyPr/>
                    <a:lstStyle/>
                    <a:p>
                      <a:r>
                        <a:rPr kumimoji="0" lang="fr-FR" sz="1800" b="1" kern="1200" dirty="0" smtClean="0">
                          <a:solidFill>
                            <a:schemeClr val="tx1"/>
                          </a:solidFill>
                          <a:latin typeface="+mn-lt"/>
                          <a:ea typeface="+mn-ea"/>
                          <a:cs typeface="+mn-cs"/>
                        </a:rPr>
                        <a:t>Niveau</a:t>
                      </a:r>
                      <a:endParaRPr lang="fr-FR" dirty="0"/>
                    </a:p>
                  </a:txBody>
                  <a:tcPr>
                    <a:cell3D prstMaterial="dkEdge">
                      <a:bevel/>
                      <a:lightRig rig="flood" dir="t"/>
                    </a:cell3D>
                    <a:solidFill>
                      <a:srgbClr val="969696"/>
                    </a:solidFill>
                  </a:tcPr>
                </a:tc>
                <a:tc>
                  <a:txBody>
                    <a:bodyPr/>
                    <a:lstStyle/>
                    <a:p>
                      <a:r>
                        <a:rPr kumimoji="0" lang="fr-FR" sz="1800" b="1" kern="1200" dirty="0" smtClean="0">
                          <a:solidFill>
                            <a:schemeClr val="tx1"/>
                          </a:solidFill>
                          <a:latin typeface="+mn-lt"/>
                          <a:ea typeface="+mn-ea"/>
                          <a:cs typeface="+mn-cs"/>
                        </a:rPr>
                        <a:t>préoccupation</a:t>
                      </a:r>
                      <a:endParaRPr lang="fr-FR" dirty="0"/>
                    </a:p>
                  </a:txBody>
                  <a:tcPr>
                    <a:cell3D prstMaterial="dkEdge">
                      <a:bevel/>
                      <a:lightRig rig="flood" dir="t"/>
                    </a:cell3D>
                    <a:solidFill>
                      <a:srgbClr val="969696"/>
                    </a:solidFill>
                  </a:tcPr>
                </a:tc>
                <a:tc>
                  <a:txBody>
                    <a:bodyPr/>
                    <a:lstStyle/>
                    <a:p>
                      <a:r>
                        <a:rPr kumimoji="0" lang="fr-FR" sz="1800" b="1" kern="1200" dirty="0" smtClean="0">
                          <a:solidFill>
                            <a:schemeClr val="tx1"/>
                          </a:solidFill>
                          <a:latin typeface="+mn-lt"/>
                          <a:ea typeface="+mn-ea"/>
                          <a:cs typeface="+mn-cs"/>
                        </a:rPr>
                        <a:t>Donnée</a:t>
                      </a:r>
                      <a:endParaRPr lang="fr-FR" dirty="0"/>
                    </a:p>
                  </a:txBody>
                  <a:tcPr>
                    <a:cell3D prstMaterial="dkEdge">
                      <a:bevel/>
                      <a:lightRig rig="flood" dir="t"/>
                    </a:cell3D>
                    <a:solidFill>
                      <a:srgbClr val="969696"/>
                    </a:solidFill>
                  </a:tcPr>
                </a:tc>
                <a:tc>
                  <a:txBody>
                    <a:bodyPr/>
                    <a:lstStyle/>
                    <a:p>
                      <a:r>
                        <a:rPr kumimoji="0" lang="fr-FR" sz="1800" b="1" kern="1200" dirty="0" smtClean="0">
                          <a:solidFill>
                            <a:schemeClr val="tx1"/>
                          </a:solidFill>
                          <a:latin typeface="+mn-lt"/>
                          <a:ea typeface="+mn-ea"/>
                          <a:cs typeface="+mn-cs"/>
                        </a:rPr>
                        <a:t>traitement</a:t>
                      </a:r>
                      <a:endParaRPr lang="fr-FR" dirty="0"/>
                    </a:p>
                  </a:txBody>
                  <a:tcPr>
                    <a:cell3D prstMaterial="dkEdge">
                      <a:bevel/>
                      <a:lightRig rig="flood" dir="t"/>
                    </a:cell3D>
                    <a:solidFill>
                      <a:srgbClr val="969696"/>
                    </a:solidFill>
                  </a:tcPr>
                </a:tc>
              </a:tr>
              <a:tr h="1167122">
                <a:tc>
                  <a:txBody>
                    <a:bodyPr/>
                    <a:lstStyle/>
                    <a:p>
                      <a:r>
                        <a:rPr kumimoji="0" lang="fr-FR" sz="1800" kern="1200" dirty="0" smtClean="0">
                          <a:solidFill>
                            <a:schemeClr val="tx1"/>
                          </a:solidFill>
                          <a:latin typeface="+mn-lt"/>
                          <a:ea typeface="+mn-ea"/>
                          <a:cs typeface="+mn-cs"/>
                        </a:rPr>
                        <a:t> </a:t>
                      </a:r>
                    </a:p>
                    <a:p>
                      <a:r>
                        <a:rPr kumimoji="0" lang="fr-FR" sz="1800" kern="1200" dirty="0" smtClean="0">
                          <a:solidFill>
                            <a:schemeClr val="tx1"/>
                          </a:solidFill>
                          <a:latin typeface="+mn-lt"/>
                          <a:ea typeface="+mn-ea"/>
                          <a:cs typeface="+mn-cs"/>
                        </a:rPr>
                        <a:t>Niveau</a:t>
                      </a:r>
                    </a:p>
                    <a:p>
                      <a:r>
                        <a:rPr kumimoji="0" lang="fr-FR" sz="1800" kern="1200" dirty="0" smtClean="0">
                          <a:solidFill>
                            <a:schemeClr val="tx1"/>
                          </a:solidFill>
                          <a:latin typeface="+mn-lt"/>
                          <a:ea typeface="+mn-ea"/>
                          <a:cs typeface="+mn-cs"/>
                        </a:rPr>
                        <a:t>Conceptuel</a:t>
                      </a:r>
                    </a:p>
                    <a:p>
                      <a:endParaRPr lang="fr-FR" dirty="0"/>
                    </a:p>
                  </a:txBody>
                  <a:tcPr>
                    <a:cell3D prstMaterial="dkEdge">
                      <a:bevel/>
                      <a:lightRig rig="flood" dir="t"/>
                    </a:cell3D>
                    <a:solidFill>
                      <a:srgbClr val="969696"/>
                    </a:solidFill>
                  </a:tcPr>
                </a:tc>
                <a:tc>
                  <a:txBody>
                    <a:bodyPr/>
                    <a:lstStyle/>
                    <a:p>
                      <a:endParaRPr kumimoji="0" lang="fr-FR" sz="1800" kern="1200" dirty="0" smtClean="0">
                        <a:solidFill>
                          <a:schemeClr val="tx1"/>
                        </a:solidFill>
                        <a:latin typeface="+mn-lt"/>
                        <a:ea typeface="+mn-ea"/>
                        <a:cs typeface="+mn-cs"/>
                      </a:endParaRPr>
                    </a:p>
                    <a:p>
                      <a:r>
                        <a:rPr kumimoji="0" lang="fr-FR" sz="1800" kern="1200" dirty="0" smtClean="0">
                          <a:solidFill>
                            <a:schemeClr val="tx1"/>
                          </a:solidFill>
                          <a:latin typeface="+mn-lt"/>
                          <a:ea typeface="+mn-ea"/>
                          <a:cs typeface="+mn-cs"/>
                        </a:rPr>
                        <a:t>Quoi ?</a:t>
                      </a:r>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r>
              <a:tr h="1167122">
                <a:tc>
                  <a:txBody>
                    <a:bodyPr/>
                    <a:lstStyle/>
                    <a:p>
                      <a:r>
                        <a:rPr kumimoji="0" lang="fr-FR" sz="1800" kern="1200" dirty="0" smtClean="0">
                          <a:solidFill>
                            <a:schemeClr val="tx1"/>
                          </a:solidFill>
                          <a:latin typeface="+mn-lt"/>
                          <a:ea typeface="+mn-ea"/>
                          <a:cs typeface="+mn-cs"/>
                        </a:rPr>
                        <a:t>Niveau</a:t>
                      </a:r>
                    </a:p>
                    <a:p>
                      <a:r>
                        <a:rPr kumimoji="0" lang="fr-FR" sz="1800" kern="1200" dirty="0" smtClean="0">
                          <a:solidFill>
                            <a:schemeClr val="tx1"/>
                          </a:solidFill>
                          <a:latin typeface="+mn-lt"/>
                          <a:ea typeface="+mn-ea"/>
                          <a:cs typeface="+mn-cs"/>
                        </a:rPr>
                        <a:t>organisationnel</a:t>
                      </a:r>
                      <a:endParaRPr lang="fr-FR" dirty="0"/>
                    </a:p>
                  </a:txBody>
                  <a:tcPr>
                    <a:cell3D prstMaterial="dkEdge">
                      <a:bevel/>
                      <a:lightRig rig="flood" dir="t"/>
                    </a:cell3D>
                    <a:solidFill>
                      <a:srgbClr val="969696"/>
                    </a:solidFill>
                  </a:tcPr>
                </a:tc>
                <a:tc>
                  <a:txBody>
                    <a:bodyPr/>
                    <a:lstStyle/>
                    <a:p>
                      <a:r>
                        <a:rPr kumimoji="0" lang="fr-FR" sz="1800" kern="1200" dirty="0" smtClean="0">
                          <a:solidFill>
                            <a:schemeClr val="tx1"/>
                          </a:solidFill>
                          <a:latin typeface="+mn-lt"/>
                          <a:ea typeface="+mn-ea"/>
                          <a:cs typeface="+mn-cs"/>
                        </a:rPr>
                        <a:t>Qui ?</a:t>
                      </a:r>
                    </a:p>
                    <a:p>
                      <a:r>
                        <a:rPr kumimoji="0" lang="fr-FR" sz="1800" kern="1200" dirty="0" smtClean="0">
                          <a:solidFill>
                            <a:schemeClr val="tx1"/>
                          </a:solidFill>
                          <a:latin typeface="+mn-lt"/>
                          <a:ea typeface="+mn-ea"/>
                          <a:cs typeface="+mn-cs"/>
                        </a:rPr>
                        <a:t>Quant ?</a:t>
                      </a:r>
                    </a:p>
                    <a:p>
                      <a:r>
                        <a:rPr kumimoji="0" lang="fr-FR" sz="1800" kern="1200" dirty="0" smtClean="0">
                          <a:solidFill>
                            <a:schemeClr val="tx1"/>
                          </a:solidFill>
                          <a:latin typeface="+mn-lt"/>
                          <a:ea typeface="+mn-ea"/>
                          <a:cs typeface="+mn-cs"/>
                        </a:rPr>
                        <a:t>Ou ?</a:t>
                      </a:r>
                    </a:p>
                    <a:p>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r>
              <a:tr h="897787">
                <a:tc>
                  <a:txBody>
                    <a:bodyPr/>
                    <a:lstStyle/>
                    <a:p>
                      <a:r>
                        <a:rPr kumimoji="0" lang="fr-FR" sz="1800" kern="1200" dirty="0" smtClean="0">
                          <a:solidFill>
                            <a:schemeClr val="tx1"/>
                          </a:solidFill>
                          <a:latin typeface="+mn-lt"/>
                          <a:ea typeface="+mn-ea"/>
                          <a:cs typeface="+mn-cs"/>
                        </a:rPr>
                        <a:t>Niveau</a:t>
                      </a:r>
                    </a:p>
                    <a:p>
                      <a:r>
                        <a:rPr kumimoji="0" lang="fr-FR" sz="1800" kern="1200" dirty="0" smtClean="0">
                          <a:solidFill>
                            <a:schemeClr val="tx1"/>
                          </a:solidFill>
                          <a:latin typeface="+mn-lt"/>
                          <a:ea typeface="+mn-ea"/>
                          <a:cs typeface="+mn-cs"/>
                        </a:rPr>
                        <a:t>Opérationnel</a:t>
                      </a:r>
                    </a:p>
                    <a:p>
                      <a:endParaRPr lang="fr-FR" dirty="0"/>
                    </a:p>
                  </a:txBody>
                  <a:tcPr>
                    <a:cell3D prstMaterial="dkEdge">
                      <a:bevel/>
                      <a:lightRig rig="flood" dir="t"/>
                    </a:cell3D>
                    <a:solidFill>
                      <a:srgbClr val="969696"/>
                    </a:solidFill>
                  </a:tcPr>
                </a:tc>
                <a:tc>
                  <a:txBody>
                    <a:bodyPr/>
                    <a:lstStyle/>
                    <a:p>
                      <a:r>
                        <a:rPr kumimoji="0" lang="fr-FR" sz="1800" kern="1200" dirty="0" smtClean="0">
                          <a:solidFill>
                            <a:schemeClr val="tx1"/>
                          </a:solidFill>
                          <a:latin typeface="+mn-lt"/>
                          <a:ea typeface="+mn-ea"/>
                          <a:cs typeface="+mn-cs"/>
                        </a:rPr>
                        <a:t>Comment ?</a:t>
                      </a:r>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r>
            </a:tbl>
          </a:graphicData>
        </a:graphic>
      </p:graphicFrame>
      <p:sp>
        <p:nvSpPr>
          <p:cNvPr id="5" name="Rectangle 4"/>
          <p:cNvSpPr/>
          <p:nvPr/>
        </p:nvSpPr>
        <p:spPr>
          <a:xfrm>
            <a:off x="5000628" y="3143248"/>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MCD</a:t>
            </a:r>
            <a:endParaRPr lang="fr-FR" dirty="0"/>
          </a:p>
        </p:txBody>
      </p:sp>
      <p:sp>
        <p:nvSpPr>
          <p:cNvPr id="8" name="Rectangle 7"/>
          <p:cNvSpPr/>
          <p:nvPr/>
        </p:nvSpPr>
        <p:spPr>
          <a:xfrm>
            <a:off x="6215074" y="3143248"/>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MCT</a:t>
            </a:r>
            <a:endParaRPr lang="fr-FR" dirty="0"/>
          </a:p>
        </p:txBody>
      </p:sp>
      <p:sp>
        <p:nvSpPr>
          <p:cNvPr id="9" name="Rectangle 8"/>
          <p:cNvSpPr/>
          <p:nvPr/>
        </p:nvSpPr>
        <p:spPr>
          <a:xfrm>
            <a:off x="5000628" y="4357694"/>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MLD</a:t>
            </a:r>
            <a:endParaRPr lang="fr-FR" dirty="0"/>
          </a:p>
        </p:txBody>
      </p:sp>
      <p:sp>
        <p:nvSpPr>
          <p:cNvPr id="10" name="Rectangle 9"/>
          <p:cNvSpPr/>
          <p:nvPr/>
        </p:nvSpPr>
        <p:spPr>
          <a:xfrm>
            <a:off x="6286512" y="4357694"/>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MOT</a:t>
            </a:r>
            <a:endParaRPr lang="fr-FR" dirty="0"/>
          </a:p>
        </p:txBody>
      </p:sp>
      <p:sp>
        <p:nvSpPr>
          <p:cNvPr id="11" name="Rectangle 10"/>
          <p:cNvSpPr/>
          <p:nvPr/>
        </p:nvSpPr>
        <p:spPr>
          <a:xfrm>
            <a:off x="5000628" y="5357826"/>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MPD</a:t>
            </a:r>
            <a:endParaRPr lang="fr-FR" dirty="0"/>
          </a:p>
        </p:txBody>
      </p:sp>
      <p:sp>
        <p:nvSpPr>
          <p:cNvPr id="12" name="Rectangle 11"/>
          <p:cNvSpPr/>
          <p:nvPr/>
        </p:nvSpPr>
        <p:spPr>
          <a:xfrm>
            <a:off x="6286512" y="5357826"/>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MPT</a:t>
            </a:r>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1000"/>
                                        <p:tgtEl>
                                          <p:spTgt spid="4"/>
                                        </p:tgtEl>
                                      </p:cBhvr>
                                    </p:animEffect>
                                  </p:childTnLst>
                                </p:cTn>
                              </p:par>
                              <p:par>
                                <p:cTn id="12" presetID="5" presetClass="entr" presetSubtype="10" fill="hold" grpId="0" nodeType="with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2000"/>
                                        <p:tgtEl>
                                          <p:spTgt spid="5"/>
                                        </p:tgtEl>
                                      </p:cBhvr>
                                    </p:animEffect>
                                  </p:childTnLst>
                                </p:cTn>
                              </p:par>
                              <p:par>
                                <p:cTn id="15" presetID="5" presetClass="entr" presetSubtype="10"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2000"/>
                                        <p:tgtEl>
                                          <p:spTgt spid="8"/>
                                        </p:tgtEl>
                                      </p:cBhvr>
                                    </p:animEffect>
                                  </p:childTnLst>
                                </p:cTn>
                              </p:par>
                              <p:par>
                                <p:cTn id="18" presetID="5" presetClass="entr" presetSubtype="1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checkerboard(across)">
                                      <p:cBhvr>
                                        <p:cTn id="20" dur="2000"/>
                                        <p:tgtEl>
                                          <p:spTgt spid="9"/>
                                        </p:tgtEl>
                                      </p:cBhvr>
                                    </p:animEffect>
                                  </p:childTnLst>
                                </p:cTn>
                              </p:par>
                              <p:par>
                                <p:cTn id="21" presetID="5" presetClass="entr" presetSubtype="10" fill="hold" grpId="0"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2000"/>
                                        <p:tgtEl>
                                          <p:spTgt spid="10"/>
                                        </p:tgtEl>
                                      </p:cBhvr>
                                    </p:animEffect>
                                  </p:childTnLst>
                                </p:cTn>
                              </p:par>
                              <p:par>
                                <p:cTn id="24" presetID="5" presetClass="entr" presetSubtype="10" fill="hold" grpId="0" nodeType="withEffect">
                                  <p:stCondLst>
                                    <p:cond delay="500"/>
                                  </p:stCondLst>
                                  <p:childTnLst>
                                    <p:set>
                                      <p:cBhvr>
                                        <p:cTn id="25" dur="1" fill="hold">
                                          <p:stCondLst>
                                            <p:cond delay="0"/>
                                          </p:stCondLst>
                                        </p:cTn>
                                        <p:tgtEl>
                                          <p:spTgt spid="11"/>
                                        </p:tgtEl>
                                        <p:attrNameLst>
                                          <p:attrName>style.visibility</p:attrName>
                                        </p:attrNameLst>
                                      </p:cBhvr>
                                      <p:to>
                                        <p:strVal val="visible"/>
                                      </p:to>
                                    </p:set>
                                    <p:animEffect transition="in" filter="checkerboard(across)">
                                      <p:cBhvr>
                                        <p:cTn id="26" dur="2000"/>
                                        <p:tgtEl>
                                          <p:spTgt spid="11"/>
                                        </p:tgtEl>
                                      </p:cBhvr>
                                    </p:animEffect>
                                  </p:childTnLst>
                                </p:cTn>
                              </p:par>
                              <p:par>
                                <p:cTn id="27" presetID="5" presetClass="entr" presetSubtype="10" fill="hold" grpId="0" nodeType="with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checkerboard(across)">
                                      <p:cBhvr>
                                        <p:cTn id="2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8" grpId="0" animBg="1"/>
      <p:bldP spid="9" grpId="0" animBg="1"/>
      <p:bldP spid="10" grpId="0" animBg="1"/>
      <p:bldP spid="11"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214290"/>
            <a:ext cx="7956452" cy="1928826"/>
          </a:xfrm>
        </p:spPr>
        <p:txBody>
          <a:bodyPr>
            <a:normAutofit fontScale="90000"/>
          </a:bodyPr>
          <a:lstStyle/>
          <a:p>
            <a:pPr lvl="0" algn="l"/>
            <a:r>
              <a:rPr lang="fr-FR" sz="4000" dirty="0" smtClean="0">
                <a:solidFill>
                  <a:schemeClr val="accent1">
                    <a:lumMod val="75000"/>
                  </a:schemeClr>
                </a:solidFill>
              </a:rPr>
              <a:t>2- Le modèle conceptuel de données : </a:t>
            </a:r>
            <a:br>
              <a:rPr lang="fr-FR" sz="4000" dirty="0" smtClean="0">
                <a:solidFill>
                  <a:schemeClr val="accent1">
                    <a:lumMod val="75000"/>
                  </a:schemeClr>
                </a:solidFill>
              </a:rPr>
            </a:br>
            <a:r>
              <a:rPr lang="fr-FR" sz="4000" dirty="0" smtClean="0">
                <a:solidFill>
                  <a:schemeClr val="accent1">
                    <a:lumMod val="75000"/>
                  </a:schemeClr>
                </a:solidFill>
              </a:rPr>
              <a:t>2-1- Définition : </a:t>
            </a:r>
            <a:r>
              <a:rPr lang="fr-FR" dirty="0" smtClean="0"/>
              <a:t/>
            </a:r>
            <a:br>
              <a:rPr lang="fr-FR" dirty="0" smtClean="0"/>
            </a:br>
            <a:endParaRPr lang="fr-FR" dirty="0"/>
          </a:p>
        </p:txBody>
      </p:sp>
      <p:sp>
        <p:nvSpPr>
          <p:cNvPr id="3" name="Sous-titre 2"/>
          <p:cNvSpPr>
            <a:spLocks noGrp="1"/>
          </p:cNvSpPr>
          <p:nvPr>
            <p:ph type="subTitle" idx="1"/>
          </p:nvPr>
        </p:nvSpPr>
        <p:spPr>
          <a:xfrm>
            <a:off x="533400" y="1857364"/>
            <a:ext cx="8110566" cy="4714908"/>
          </a:xfrm>
        </p:spPr>
        <p:txBody>
          <a:bodyPr>
            <a:normAutofit/>
          </a:bodyPr>
          <a:lstStyle/>
          <a:p>
            <a:pPr algn="l"/>
            <a:r>
              <a:rPr lang="fr-FR" b="1" dirty="0" smtClean="0"/>
              <a:t>       Le modèle conceptuel des données donne une représentation stable des données et les relations existants entre ces données, c.-à-d. le MCD représente la vision statique du système d’information. </a:t>
            </a:r>
            <a:endParaRPr lang="fr-FR" dirty="0" smtClean="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0"/>
            <a:ext cx="7851648" cy="1214422"/>
          </a:xfrm>
        </p:spPr>
        <p:txBody>
          <a:bodyPr>
            <a:normAutofit/>
          </a:bodyPr>
          <a:lstStyle/>
          <a:p>
            <a:pPr algn="l"/>
            <a:r>
              <a:rPr lang="fr-FR" sz="4400" dirty="0" smtClean="0">
                <a:solidFill>
                  <a:schemeClr val="accent1">
                    <a:lumMod val="75000"/>
                  </a:schemeClr>
                </a:solidFill>
              </a:rPr>
              <a:t>formalisme graphique du MCD :</a:t>
            </a:r>
            <a:endParaRPr lang="fr-FR" sz="4400" dirty="0">
              <a:solidFill>
                <a:schemeClr val="accent1">
                  <a:lumMod val="75000"/>
                </a:schemeClr>
              </a:solidFill>
            </a:endParaRPr>
          </a:p>
        </p:txBody>
      </p:sp>
      <p:sp>
        <p:nvSpPr>
          <p:cNvPr id="3" name="Sous-titre 2"/>
          <p:cNvSpPr>
            <a:spLocks noGrp="1"/>
          </p:cNvSpPr>
          <p:nvPr>
            <p:ph type="subTitle" idx="1"/>
          </p:nvPr>
        </p:nvSpPr>
        <p:spPr>
          <a:xfrm>
            <a:off x="533400" y="1857364"/>
            <a:ext cx="7854696" cy="4357718"/>
          </a:xfrm>
        </p:spPr>
        <p:txBody>
          <a:bodyPr/>
          <a:lstStyle/>
          <a:p>
            <a:endParaRPr lang="fr-FR" dirty="0"/>
          </a:p>
        </p:txBody>
      </p:sp>
      <p:pic>
        <p:nvPicPr>
          <p:cNvPr id="4" name="Image 3"/>
          <p:cNvPicPr/>
          <p:nvPr/>
        </p:nvPicPr>
        <p:blipFill>
          <a:blip r:embed="rId2">
            <a:lum bright="-10000" contrast="30000"/>
          </a:blip>
          <a:srcRect l="11739" t="25383" r="6258" b="20634"/>
          <a:stretch>
            <a:fillRect/>
          </a:stretch>
        </p:blipFill>
        <p:spPr bwMode="auto">
          <a:xfrm>
            <a:off x="571472" y="1500174"/>
            <a:ext cx="8072494" cy="450059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214290"/>
            <a:ext cx="7851648" cy="485764"/>
          </a:xfrm>
        </p:spPr>
        <p:txBody>
          <a:bodyPr>
            <a:normAutofit fontScale="90000"/>
          </a:bodyPr>
          <a:lstStyle/>
          <a:p>
            <a:pPr algn="ctr"/>
            <a:r>
              <a:rPr lang="fr-FR" sz="3600" dirty="0" smtClean="0">
                <a:solidFill>
                  <a:schemeClr val="accent2">
                    <a:lumMod val="75000"/>
                  </a:schemeClr>
                </a:solidFill>
              </a:rPr>
              <a:t>Etablissement de MCD : </a:t>
            </a:r>
            <a:endParaRPr lang="fr-FR" sz="3600" dirty="0">
              <a:solidFill>
                <a:schemeClr val="accent2">
                  <a:lumMod val="75000"/>
                </a:schemeClr>
              </a:solidFill>
            </a:endParaRPr>
          </a:p>
        </p:txBody>
      </p:sp>
      <p:sp>
        <p:nvSpPr>
          <p:cNvPr id="4" name="Rectangle 3"/>
          <p:cNvSpPr/>
          <p:nvPr/>
        </p:nvSpPr>
        <p:spPr>
          <a:xfrm>
            <a:off x="6572264" y="500042"/>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Willaya</a:t>
            </a:r>
          </a:p>
          <a:p>
            <a:pPr algn="ctr"/>
            <a:endParaRPr lang="fr-FR" sz="1050" dirty="0" smtClean="0"/>
          </a:p>
          <a:p>
            <a:pPr algn="ctr"/>
            <a:r>
              <a:rPr lang="fr-FR" sz="1050" dirty="0" smtClean="0"/>
              <a:t>N° Willaya</a:t>
            </a:r>
          </a:p>
          <a:p>
            <a:pPr algn="ctr"/>
            <a:r>
              <a:rPr lang="fr-FR" sz="1400" dirty="0" smtClean="0"/>
              <a:t>  </a:t>
            </a:r>
          </a:p>
          <a:p>
            <a:pPr algn="ctr"/>
            <a:endParaRPr lang="fr-FR" sz="1400" dirty="0"/>
          </a:p>
        </p:txBody>
      </p:sp>
      <p:sp>
        <p:nvSpPr>
          <p:cNvPr id="5" name="Ellipse 4"/>
          <p:cNvSpPr/>
          <p:nvPr/>
        </p:nvSpPr>
        <p:spPr>
          <a:xfrm>
            <a:off x="5072066" y="928670"/>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Appartient</a:t>
            </a:r>
          </a:p>
          <a:p>
            <a:pPr algn="ctr"/>
            <a:endParaRPr lang="fr-FR" sz="1400" dirty="0" smtClean="0"/>
          </a:p>
          <a:p>
            <a:pPr algn="ctr"/>
            <a:endParaRPr lang="fr-FR" sz="1400" dirty="0"/>
          </a:p>
        </p:txBody>
      </p:sp>
      <p:cxnSp>
        <p:nvCxnSpPr>
          <p:cNvPr id="7" name="Connecteur droit 6"/>
          <p:cNvCxnSpPr>
            <a:stCxn id="5" idx="2"/>
            <a:endCxn id="5" idx="6"/>
          </p:cNvCxnSpPr>
          <p:nvPr/>
        </p:nvCxnSpPr>
        <p:spPr>
          <a:xfrm rot="10800000" flipH="1">
            <a:off x="5072066" y="1214422"/>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9" name="Connecteur droit 8"/>
          <p:cNvCxnSpPr/>
          <p:nvPr/>
        </p:nvCxnSpPr>
        <p:spPr>
          <a:xfrm>
            <a:off x="6572264" y="785794"/>
            <a:ext cx="928694" cy="1588"/>
          </a:xfrm>
          <a:prstGeom prst="line">
            <a:avLst/>
          </a:prstGeom>
        </p:spPr>
        <p:style>
          <a:lnRef idx="1">
            <a:schemeClr val="accent4"/>
          </a:lnRef>
          <a:fillRef idx="0">
            <a:schemeClr val="accent4"/>
          </a:fillRef>
          <a:effectRef idx="0">
            <a:schemeClr val="accent4"/>
          </a:effectRef>
          <a:fontRef idx="minor">
            <a:schemeClr val="tx1"/>
          </a:fontRef>
        </p:style>
      </p:cxnSp>
      <p:sp>
        <p:nvSpPr>
          <p:cNvPr id="44" name="Rectangle 43"/>
          <p:cNvSpPr/>
          <p:nvPr/>
        </p:nvSpPr>
        <p:spPr>
          <a:xfrm>
            <a:off x="6715140" y="1785926"/>
            <a:ext cx="1000132"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Décède </a:t>
            </a:r>
          </a:p>
          <a:p>
            <a:pPr algn="ctr"/>
            <a:endParaRPr lang="fr-FR" sz="1050" dirty="0" smtClean="0"/>
          </a:p>
          <a:p>
            <a:pPr algn="ctr"/>
            <a:r>
              <a:rPr lang="fr-FR" sz="1050" dirty="0" smtClean="0"/>
              <a:t>N°dossier-</a:t>
            </a:r>
            <a:r>
              <a:rPr lang="fr-FR" sz="1050" dirty="0" err="1" smtClean="0"/>
              <a:t>déc</a:t>
            </a:r>
            <a:endParaRPr lang="fr-FR" sz="1050" dirty="0" smtClean="0"/>
          </a:p>
          <a:p>
            <a:pPr algn="ctr"/>
            <a:r>
              <a:rPr lang="fr-FR" sz="1400" dirty="0" smtClean="0"/>
              <a:t>  </a:t>
            </a:r>
          </a:p>
          <a:p>
            <a:pPr algn="ctr"/>
            <a:endParaRPr lang="fr-FR" sz="1400" dirty="0"/>
          </a:p>
        </p:txBody>
      </p:sp>
      <p:sp>
        <p:nvSpPr>
          <p:cNvPr id="45" name="Rectangle 44"/>
          <p:cNvSpPr/>
          <p:nvPr/>
        </p:nvSpPr>
        <p:spPr>
          <a:xfrm>
            <a:off x="3214678" y="2000240"/>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Pension</a:t>
            </a:r>
          </a:p>
          <a:p>
            <a:pPr algn="ctr"/>
            <a:endParaRPr lang="fr-FR" sz="1050" dirty="0" smtClean="0"/>
          </a:p>
          <a:p>
            <a:pPr algn="ctr"/>
            <a:r>
              <a:rPr lang="fr-FR" sz="1050" dirty="0" smtClean="0"/>
              <a:t>N° liquide</a:t>
            </a:r>
          </a:p>
          <a:p>
            <a:pPr algn="ctr"/>
            <a:r>
              <a:rPr lang="fr-FR" sz="1400" dirty="0" smtClean="0"/>
              <a:t>  </a:t>
            </a:r>
          </a:p>
          <a:p>
            <a:pPr algn="ctr"/>
            <a:endParaRPr lang="fr-FR" sz="1400" dirty="0"/>
          </a:p>
        </p:txBody>
      </p:sp>
      <p:sp>
        <p:nvSpPr>
          <p:cNvPr id="46" name="Rectangle 45"/>
          <p:cNvSpPr/>
          <p:nvPr/>
        </p:nvSpPr>
        <p:spPr>
          <a:xfrm>
            <a:off x="642910" y="571480"/>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A. Droit</a:t>
            </a:r>
          </a:p>
          <a:p>
            <a:pPr algn="ctr"/>
            <a:endParaRPr lang="fr-FR" sz="1050" dirty="0" smtClean="0"/>
          </a:p>
          <a:p>
            <a:pPr algn="ctr"/>
            <a:r>
              <a:rPr lang="fr-FR" sz="1050" dirty="0" smtClean="0"/>
              <a:t>N° dossier </a:t>
            </a:r>
          </a:p>
          <a:p>
            <a:pPr algn="ctr"/>
            <a:r>
              <a:rPr lang="fr-FR" sz="1400" dirty="0" smtClean="0"/>
              <a:t>  </a:t>
            </a:r>
          </a:p>
          <a:p>
            <a:pPr algn="ctr"/>
            <a:endParaRPr lang="fr-FR" sz="1400" dirty="0"/>
          </a:p>
        </p:txBody>
      </p:sp>
      <p:sp>
        <p:nvSpPr>
          <p:cNvPr id="47" name="Rectangle 46"/>
          <p:cNvSpPr/>
          <p:nvPr/>
        </p:nvSpPr>
        <p:spPr>
          <a:xfrm>
            <a:off x="6715140" y="3857628"/>
            <a:ext cx="857256" cy="1000132"/>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Période d’activité</a:t>
            </a:r>
          </a:p>
          <a:p>
            <a:pPr algn="ctr"/>
            <a:endParaRPr lang="fr-FR" sz="1050" dirty="0" smtClean="0"/>
          </a:p>
          <a:p>
            <a:pPr algn="ctr"/>
            <a:r>
              <a:rPr lang="fr-FR" sz="1050" dirty="0" smtClean="0"/>
              <a:t>N° Période </a:t>
            </a:r>
          </a:p>
          <a:p>
            <a:pPr algn="ctr"/>
            <a:r>
              <a:rPr lang="fr-FR" sz="1400" dirty="0" smtClean="0"/>
              <a:t>  </a:t>
            </a:r>
          </a:p>
          <a:p>
            <a:pPr algn="ctr"/>
            <a:endParaRPr lang="fr-FR" sz="1400" dirty="0"/>
          </a:p>
        </p:txBody>
      </p:sp>
      <p:sp>
        <p:nvSpPr>
          <p:cNvPr id="49" name="Rectangle 48"/>
          <p:cNvSpPr/>
          <p:nvPr/>
        </p:nvSpPr>
        <p:spPr>
          <a:xfrm>
            <a:off x="3714744" y="642918"/>
            <a:ext cx="1000132"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Commune</a:t>
            </a:r>
          </a:p>
          <a:p>
            <a:pPr algn="ctr"/>
            <a:endParaRPr lang="fr-FR" sz="1050" dirty="0" smtClean="0"/>
          </a:p>
          <a:p>
            <a:pPr algn="ctr"/>
            <a:r>
              <a:rPr lang="fr-FR" sz="1050" dirty="0" smtClean="0"/>
              <a:t>N° commune</a:t>
            </a:r>
          </a:p>
          <a:p>
            <a:pPr algn="ctr"/>
            <a:r>
              <a:rPr lang="fr-FR" sz="1400" dirty="0" smtClean="0"/>
              <a:t>  </a:t>
            </a:r>
          </a:p>
          <a:p>
            <a:pPr algn="ctr"/>
            <a:endParaRPr lang="fr-FR" sz="1400" dirty="0"/>
          </a:p>
        </p:txBody>
      </p:sp>
      <p:sp>
        <p:nvSpPr>
          <p:cNvPr id="50" name="Rectangle 49"/>
          <p:cNvSpPr/>
          <p:nvPr/>
        </p:nvSpPr>
        <p:spPr>
          <a:xfrm>
            <a:off x="714348" y="3000372"/>
            <a:ext cx="857256" cy="1071570"/>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Enfant mineur</a:t>
            </a:r>
          </a:p>
          <a:p>
            <a:pPr algn="ctr"/>
            <a:endParaRPr lang="fr-FR" sz="1050" dirty="0" smtClean="0"/>
          </a:p>
          <a:p>
            <a:pPr algn="ctr"/>
            <a:r>
              <a:rPr lang="fr-FR" sz="1050" dirty="0" smtClean="0"/>
              <a:t>N° enfant</a:t>
            </a:r>
          </a:p>
          <a:p>
            <a:pPr algn="ctr"/>
            <a:r>
              <a:rPr lang="fr-FR" sz="1400" dirty="0" smtClean="0"/>
              <a:t>  </a:t>
            </a:r>
          </a:p>
          <a:p>
            <a:pPr algn="ctr"/>
            <a:endParaRPr lang="fr-FR" sz="1400" dirty="0"/>
          </a:p>
        </p:txBody>
      </p:sp>
      <p:sp>
        <p:nvSpPr>
          <p:cNvPr id="51" name="Ellipse 50"/>
          <p:cNvSpPr/>
          <p:nvPr/>
        </p:nvSpPr>
        <p:spPr>
          <a:xfrm>
            <a:off x="857224" y="2071678"/>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1</a:t>
            </a:r>
          </a:p>
          <a:p>
            <a:pPr algn="ctr"/>
            <a:endParaRPr lang="fr-FR" sz="1400" dirty="0" smtClean="0"/>
          </a:p>
          <a:p>
            <a:pPr algn="ctr"/>
            <a:endParaRPr lang="fr-FR" sz="1400" dirty="0"/>
          </a:p>
        </p:txBody>
      </p:sp>
      <p:sp>
        <p:nvSpPr>
          <p:cNvPr id="52" name="Ellipse 51"/>
          <p:cNvSpPr/>
          <p:nvPr/>
        </p:nvSpPr>
        <p:spPr>
          <a:xfrm>
            <a:off x="2000232" y="928670"/>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Habite 1 </a:t>
            </a:r>
          </a:p>
          <a:p>
            <a:pPr algn="ctr"/>
            <a:endParaRPr lang="fr-FR" sz="1400" dirty="0" smtClean="0"/>
          </a:p>
          <a:p>
            <a:pPr algn="ctr"/>
            <a:endParaRPr lang="fr-FR" sz="1400" dirty="0"/>
          </a:p>
        </p:txBody>
      </p:sp>
      <p:sp>
        <p:nvSpPr>
          <p:cNvPr id="53" name="Ellipse 52"/>
          <p:cNvSpPr/>
          <p:nvPr/>
        </p:nvSpPr>
        <p:spPr>
          <a:xfrm>
            <a:off x="4786314" y="2143116"/>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Habite 2</a:t>
            </a:r>
          </a:p>
          <a:p>
            <a:pPr algn="ctr"/>
            <a:endParaRPr lang="fr-FR" sz="1400" dirty="0" smtClean="0"/>
          </a:p>
          <a:p>
            <a:pPr algn="ctr"/>
            <a:endParaRPr lang="fr-FR" sz="1400" dirty="0"/>
          </a:p>
        </p:txBody>
      </p:sp>
      <p:sp>
        <p:nvSpPr>
          <p:cNvPr id="54" name="Ellipse 53"/>
          <p:cNvSpPr/>
          <p:nvPr/>
        </p:nvSpPr>
        <p:spPr>
          <a:xfrm>
            <a:off x="4929190" y="2928934"/>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3 </a:t>
            </a:r>
          </a:p>
          <a:p>
            <a:pPr algn="ctr"/>
            <a:endParaRPr lang="fr-FR" sz="1400" dirty="0" smtClean="0"/>
          </a:p>
          <a:p>
            <a:pPr algn="ctr"/>
            <a:endParaRPr lang="fr-FR" sz="1400" dirty="0"/>
          </a:p>
        </p:txBody>
      </p:sp>
      <p:sp>
        <p:nvSpPr>
          <p:cNvPr id="55" name="Ellipse 54"/>
          <p:cNvSpPr/>
          <p:nvPr/>
        </p:nvSpPr>
        <p:spPr>
          <a:xfrm>
            <a:off x="6500826" y="3143248"/>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4 </a:t>
            </a:r>
          </a:p>
          <a:p>
            <a:pPr algn="ctr"/>
            <a:endParaRPr lang="fr-FR" sz="1400" dirty="0" smtClean="0"/>
          </a:p>
          <a:p>
            <a:pPr algn="ctr"/>
            <a:endParaRPr lang="fr-FR" sz="1400" dirty="0"/>
          </a:p>
        </p:txBody>
      </p:sp>
      <p:sp>
        <p:nvSpPr>
          <p:cNvPr id="56" name="Ellipse 55"/>
          <p:cNvSpPr/>
          <p:nvPr/>
        </p:nvSpPr>
        <p:spPr>
          <a:xfrm>
            <a:off x="3571868" y="3214686"/>
            <a:ext cx="1143008"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Salair  </a:t>
            </a:r>
          </a:p>
          <a:p>
            <a:pPr algn="ctr"/>
            <a:endParaRPr lang="fr-FR" sz="1400" dirty="0" smtClean="0"/>
          </a:p>
          <a:p>
            <a:pPr algn="ctr"/>
            <a:endParaRPr lang="fr-FR" sz="1400" dirty="0"/>
          </a:p>
        </p:txBody>
      </p:sp>
      <p:sp>
        <p:nvSpPr>
          <p:cNvPr id="57" name="Ellipse 56"/>
          <p:cNvSpPr/>
          <p:nvPr/>
        </p:nvSpPr>
        <p:spPr>
          <a:xfrm>
            <a:off x="3500430" y="5143512"/>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Accepter </a:t>
            </a:r>
          </a:p>
          <a:p>
            <a:pPr algn="ctr"/>
            <a:endParaRPr lang="fr-FR" sz="1400" dirty="0" smtClean="0"/>
          </a:p>
          <a:p>
            <a:pPr algn="ctr"/>
            <a:endParaRPr lang="fr-FR" sz="1400" dirty="0"/>
          </a:p>
        </p:txBody>
      </p:sp>
      <p:sp>
        <p:nvSpPr>
          <p:cNvPr id="58" name="Ellipse 57"/>
          <p:cNvSpPr/>
          <p:nvPr/>
        </p:nvSpPr>
        <p:spPr>
          <a:xfrm>
            <a:off x="6572264" y="5000636"/>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Chez </a:t>
            </a:r>
          </a:p>
          <a:p>
            <a:pPr algn="ctr"/>
            <a:endParaRPr lang="fr-FR" sz="1400" dirty="0" smtClean="0"/>
          </a:p>
          <a:p>
            <a:pPr algn="ctr"/>
            <a:endParaRPr lang="fr-FR" sz="1400" dirty="0"/>
          </a:p>
        </p:txBody>
      </p:sp>
      <p:sp>
        <p:nvSpPr>
          <p:cNvPr id="59" name="Rectangle 58"/>
          <p:cNvSpPr/>
          <p:nvPr/>
        </p:nvSpPr>
        <p:spPr>
          <a:xfrm>
            <a:off x="6715140" y="5786454"/>
            <a:ext cx="1000132" cy="1000132"/>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Employeur</a:t>
            </a:r>
          </a:p>
          <a:p>
            <a:pPr algn="ctr"/>
            <a:endParaRPr lang="fr-FR" sz="1050" dirty="0" smtClean="0"/>
          </a:p>
          <a:p>
            <a:pPr algn="ctr"/>
            <a:r>
              <a:rPr lang="fr-FR" sz="1050" dirty="0" smtClean="0"/>
              <a:t>N° dossier-</a:t>
            </a:r>
            <a:r>
              <a:rPr lang="fr-FR" sz="1050" dirty="0" err="1" smtClean="0"/>
              <a:t>déc</a:t>
            </a:r>
            <a:r>
              <a:rPr lang="fr-FR" sz="1050" dirty="0" smtClean="0"/>
              <a:t> </a:t>
            </a:r>
          </a:p>
          <a:p>
            <a:pPr algn="ctr"/>
            <a:r>
              <a:rPr lang="fr-FR" sz="1400" dirty="0" smtClean="0"/>
              <a:t>  </a:t>
            </a:r>
          </a:p>
          <a:p>
            <a:pPr algn="ctr"/>
            <a:endParaRPr lang="fr-FR" sz="1400" dirty="0"/>
          </a:p>
        </p:txBody>
      </p:sp>
      <p:sp>
        <p:nvSpPr>
          <p:cNvPr id="60" name="Rectangle 59"/>
          <p:cNvSpPr/>
          <p:nvPr/>
        </p:nvSpPr>
        <p:spPr>
          <a:xfrm>
            <a:off x="3643306" y="5857892"/>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Reprise </a:t>
            </a:r>
          </a:p>
          <a:p>
            <a:pPr algn="ctr"/>
            <a:endParaRPr lang="fr-FR" sz="1050" dirty="0" smtClean="0"/>
          </a:p>
          <a:p>
            <a:pPr algn="ctr"/>
            <a:r>
              <a:rPr lang="fr-FR" sz="1050" dirty="0" smtClean="0"/>
              <a:t>N° reprise </a:t>
            </a:r>
          </a:p>
          <a:p>
            <a:pPr algn="ctr"/>
            <a:r>
              <a:rPr lang="fr-FR" sz="1400" dirty="0" smtClean="0"/>
              <a:t>  </a:t>
            </a:r>
          </a:p>
          <a:p>
            <a:pPr algn="ctr"/>
            <a:endParaRPr lang="fr-FR" sz="1400" dirty="0"/>
          </a:p>
        </p:txBody>
      </p:sp>
      <p:sp>
        <p:nvSpPr>
          <p:cNvPr id="61" name="Rectangle 60"/>
          <p:cNvSpPr/>
          <p:nvPr/>
        </p:nvSpPr>
        <p:spPr>
          <a:xfrm>
            <a:off x="642910" y="5429264"/>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err="1" smtClean="0"/>
              <a:t>Titure</a:t>
            </a:r>
            <a:endParaRPr lang="fr-FR" sz="1050" dirty="0" smtClean="0"/>
          </a:p>
          <a:p>
            <a:pPr algn="ctr"/>
            <a:endParaRPr lang="fr-FR" sz="1050" dirty="0" smtClean="0"/>
          </a:p>
          <a:p>
            <a:pPr algn="ctr"/>
            <a:r>
              <a:rPr lang="fr-FR" sz="1050" dirty="0" smtClean="0"/>
              <a:t>N° Tit </a:t>
            </a:r>
          </a:p>
          <a:p>
            <a:pPr algn="ctr"/>
            <a:r>
              <a:rPr lang="fr-FR" sz="1400" dirty="0" smtClean="0"/>
              <a:t>  </a:t>
            </a:r>
          </a:p>
          <a:p>
            <a:pPr algn="ctr"/>
            <a:endParaRPr lang="fr-FR" sz="1400" dirty="0"/>
          </a:p>
        </p:txBody>
      </p:sp>
      <p:sp>
        <p:nvSpPr>
          <p:cNvPr id="63" name="Ellipse 62"/>
          <p:cNvSpPr/>
          <p:nvPr/>
        </p:nvSpPr>
        <p:spPr>
          <a:xfrm>
            <a:off x="500034" y="4357694"/>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5 </a:t>
            </a:r>
          </a:p>
          <a:p>
            <a:pPr algn="ctr"/>
            <a:endParaRPr lang="fr-FR" sz="1400" dirty="0" smtClean="0"/>
          </a:p>
          <a:p>
            <a:pPr algn="ctr"/>
            <a:endParaRPr lang="fr-FR" sz="1400" dirty="0"/>
          </a:p>
        </p:txBody>
      </p:sp>
      <p:cxnSp>
        <p:nvCxnSpPr>
          <p:cNvPr id="65" name="Connecteur droit 64"/>
          <p:cNvCxnSpPr/>
          <p:nvPr/>
        </p:nvCxnSpPr>
        <p:spPr>
          <a:xfrm>
            <a:off x="642910" y="857232"/>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67" name="Connecteur droit 66"/>
          <p:cNvCxnSpPr>
            <a:stCxn id="52" idx="6"/>
          </p:cNvCxnSpPr>
          <p:nvPr/>
        </p:nvCxnSpPr>
        <p:spPr>
          <a:xfrm>
            <a:off x="3214678" y="1214422"/>
            <a:ext cx="500066" cy="1588"/>
          </a:xfrm>
          <a:prstGeom prst="line">
            <a:avLst/>
          </a:prstGeom>
        </p:spPr>
        <p:style>
          <a:lnRef idx="3">
            <a:schemeClr val="dk1"/>
          </a:lnRef>
          <a:fillRef idx="0">
            <a:schemeClr val="dk1"/>
          </a:fillRef>
          <a:effectRef idx="2">
            <a:schemeClr val="dk1"/>
          </a:effectRef>
          <a:fontRef idx="minor">
            <a:schemeClr val="tx1"/>
          </a:fontRef>
        </p:style>
      </p:cxnSp>
      <p:cxnSp>
        <p:nvCxnSpPr>
          <p:cNvPr id="70" name="Connecteur droit 69"/>
          <p:cNvCxnSpPr/>
          <p:nvPr/>
        </p:nvCxnSpPr>
        <p:spPr>
          <a:xfrm>
            <a:off x="3714744" y="857232"/>
            <a:ext cx="1000132" cy="1588"/>
          </a:xfrm>
          <a:prstGeom prst="line">
            <a:avLst/>
          </a:prstGeom>
        </p:spPr>
        <p:style>
          <a:lnRef idx="1">
            <a:schemeClr val="accent4"/>
          </a:lnRef>
          <a:fillRef idx="0">
            <a:schemeClr val="accent4"/>
          </a:fillRef>
          <a:effectRef idx="0">
            <a:schemeClr val="accent4"/>
          </a:effectRef>
          <a:fontRef idx="minor">
            <a:schemeClr val="tx1"/>
          </a:fontRef>
        </p:style>
      </p:cxnSp>
      <p:sp>
        <p:nvSpPr>
          <p:cNvPr id="71" name="Ellipse 70"/>
          <p:cNvSpPr/>
          <p:nvPr/>
        </p:nvSpPr>
        <p:spPr>
          <a:xfrm>
            <a:off x="1928794" y="3286124"/>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2 </a:t>
            </a:r>
          </a:p>
          <a:p>
            <a:pPr algn="ctr"/>
            <a:endParaRPr lang="fr-FR" sz="1400" dirty="0" smtClean="0"/>
          </a:p>
          <a:p>
            <a:pPr algn="ctr"/>
            <a:endParaRPr lang="fr-FR" sz="1400" dirty="0"/>
          </a:p>
        </p:txBody>
      </p:sp>
      <p:sp>
        <p:nvSpPr>
          <p:cNvPr id="72" name="Rectangle 71"/>
          <p:cNvSpPr/>
          <p:nvPr/>
        </p:nvSpPr>
        <p:spPr>
          <a:xfrm>
            <a:off x="3643306" y="4071942"/>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Suspension</a:t>
            </a:r>
          </a:p>
          <a:p>
            <a:pPr algn="ctr"/>
            <a:endParaRPr lang="fr-FR" sz="1050" dirty="0" smtClean="0"/>
          </a:p>
          <a:p>
            <a:pPr algn="ctr"/>
            <a:r>
              <a:rPr lang="fr-FR" sz="1050" dirty="0" smtClean="0"/>
              <a:t>N° </a:t>
            </a:r>
            <a:r>
              <a:rPr lang="fr-FR" sz="1050" dirty="0" err="1" smtClean="0"/>
              <a:t>susp</a:t>
            </a:r>
            <a:r>
              <a:rPr lang="fr-FR" sz="1050" dirty="0" smtClean="0"/>
              <a:t> </a:t>
            </a:r>
          </a:p>
          <a:p>
            <a:pPr algn="ctr"/>
            <a:r>
              <a:rPr lang="fr-FR" sz="1400" dirty="0" smtClean="0"/>
              <a:t>  </a:t>
            </a:r>
          </a:p>
          <a:p>
            <a:pPr algn="ctr"/>
            <a:endParaRPr lang="fr-FR" sz="1400" dirty="0"/>
          </a:p>
        </p:txBody>
      </p:sp>
      <p:cxnSp>
        <p:nvCxnSpPr>
          <p:cNvPr id="74" name="Connecteur droit 73"/>
          <p:cNvCxnSpPr>
            <a:endCxn id="53" idx="1"/>
          </p:cNvCxnSpPr>
          <p:nvPr/>
        </p:nvCxnSpPr>
        <p:spPr>
          <a:xfrm rot="16200000" flipH="1">
            <a:off x="4476203" y="1738847"/>
            <a:ext cx="655199" cy="320728"/>
          </a:xfrm>
          <a:prstGeom prst="line">
            <a:avLst/>
          </a:prstGeom>
        </p:spPr>
        <p:style>
          <a:lnRef idx="3">
            <a:schemeClr val="dk1"/>
          </a:lnRef>
          <a:fillRef idx="0">
            <a:schemeClr val="dk1"/>
          </a:fillRef>
          <a:effectRef idx="2">
            <a:schemeClr val="dk1"/>
          </a:effectRef>
          <a:fontRef idx="minor">
            <a:schemeClr val="tx1"/>
          </a:fontRef>
        </p:style>
      </p:cxnSp>
      <p:cxnSp>
        <p:nvCxnSpPr>
          <p:cNvPr id="77" name="Connecteur droit 76"/>
          <p:cNvCxnSpPr>
            <a:stCxn id="53" idx="2"/>
          </p:cNvCxnSpPr>
          <p:nvPr/>
        </p:nvCxnSpPr>
        <p:spPr>
          <a:xfrm rot="10800000" flipH="1">
            <a:off x="4786314" y="2428868"/>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79" name="Connecteur droit 78"/>
          <p:cNvCxnSpPr/>
          <p:nvPr/>
        </p:nvCxnSpPr>
        <p:spPr>
          <a:xfrm>
            <a:off x="6715140" y="2000240"/>
            <a:ext cx="1000132"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82" name="Connecteur droit 81"/>
          <p:cNvCxnSpPr/>
          <p:nvPr/>
        </p:nvCxnSpPr>
        <p:spPr>
          <a:xfrm rot="16200000" flipH="1">
            <a:off x="750068" y="1821645"/>
            <a:ext cx="642941" cy="1"/>
          </a:xfrm>
          <a:prstGeom prst="line">
            <a:avLst/>
          </a:prstGeom>
        </p:spPr>
        <p:style>
          <a:lnRef idx="3">
            <a:schemeClr val="dk1"/>
          </a:lnRef>
          <a:fillRef idx="0">
            <a:schemeClr val="dk1"/>
          </a:fillRef>
          <a:effectRef idx="2">
            <a:schemeClr val="dk1"/>
          </a:effectRef>
          <a:fontRef idx="minor">
            <a:schemeClr val="tx1"/>
          </a:fontRef>
        </p:style>
      </p:cxnSp>
      <p:cxnSp>
        <p:nvCxnSpPr>
          <p:cNvPr id="84" name="Connecteur droit 83"/>
          <p:cNvCxnSpPr/>
          <p:nvPr/>
        </p:nvCxnSpPr>
        <p:spPr>
          <a:xfrm>
            <a:off x="2071670" y="2357430"/>
            <a:ext cx="1143008" cy="1588"/>
          </a:xfrm>
          <a:prstGeom prst="line">
            <a:avLst/>
          </a:prstGeom>
        </p:spPr>
        <p:style>
          <a:lnRef idx="3">
            <a:schemeClr val="dk1"/>
          </a:lnRef>
          <a:fillRef idx="0">
            <a:schemeClr val="dk1"/>
          </a:fillRef>
          <a:effectRef idx="2">
            <a:schemeClr val="dk1"/>
          </a:effectRef>
          <a:fontRef idx="minor">
            <a:schemeClr val="tx1"/>
          </a:fontRef>
        </p:style>
      </p:cxnSp>
      <p:cxnSp>
        <p:nvCxnSpPr>
          <p:cNvPr id="86" name="Connecteur droit 85"/>
          <p:cNvCxnSpPr>
            <a:stCxn id="56" idx="1"/>
            <a:endCxn id="45" idx="2"/>
          </p:cNvCxnSpPr>
          <p:nvPr/>
        </p:nvCxnSpPr>
        <p:spPr>
          <a:xfrm rot="16200000" flipV="1">
            <a:off x="3524419" y="3083541"/>
            <a:ext cx="369447" cy="60233"/>
          </a:xfrm>
          <a:prstGeom prst="line">
            <a:avLst/>
          </a:prstGeom>
        </p:spPr>
        <p:style>
          <a:lnRef idx="3">
            <a:schemeClr val="dk1"/>
          </a:lnRef>
          <a:fillRef idx="0">
            <a:schemeClr val="dk1"/>
          </a:fillRef>
          <a:effectRef idx="2">
            <a:schemeClr val="dk1"/>
          </a:effectRef>
          <a:fontRef idx="minor">
            <a:schemeClr val="tx1"/>
          </a:fontRef>
        </p:style>
      </p:cxnSp>
      <p:cxnSp>
        <p:nvCxnSpPr>
          <p:cNvPr id="88" name="Connecteur droit 87"/>
          <p:cNvCxnSpPr>
            <a:endCxn id="54" idx="1"/>
          </p:cNvCxnSpPr>
          <p:nvPr/>
        </p:nvCxnSpPr>
        <p:spPr>
          <a:xfrm>
            <a:off x="4143372" y="2714620"/>
            <a:ext cx="963670" cy="298009"/>
          </a:xfrm>
          <a:prstGeom prst="line">
            <a:avLst/>
          </a:prstGeom>
        </p:spPr>
        <p:style>
          <a:lnRef idx="3">
            <a:schemeClr val="dk1"/>
          </a:lnRef>
          <a:fillRef idx="0">
            <a:schemeClr val="dk1"/>
          </a:fillRef>
          <a:effectRef idx="2">
            <a:schemeClr val="dk1"/>
          </a:effectRef>
          <a:fontRef idx="minor">
            <a:schemeClr val="tx1"/>
          </a:fontRef>
        </p:style>
      </p:cxnSp>
      <p:cxnSp>
        <p:nvCxnSpPr>
          <p:cNvPr id="90" name="Connecteur droit 89"/>
          <p:cNvCxnSpPr>
            <a:endCxn id="71" idx="0"/>
          </p:cNvCxnSpPr>
          <p:nvPr/>
        </p:nvCxnSpPr>
        <p:spPr>
          <a:xfrm rot="10800000" flipV="1">
            <a:off x="2536018" y="2928934"/>
            <a:ext cx="678661" cy="357190"/>
          </a:xfrm>
          <a:prstGeom prst="line">
            <a:avLst/>
          </a:prstGeom>
        </p:spPr>
        <p:style>
          <a:lnRef idx="3">
            <a:schemeClr val="dk1"/>
          </a:lnRef>
          <a:fillRef idx="0">
            <a:schemeClr val="dk1"/>
          </a:fillRef>
          <a:effectRef idx="2">
            <a:schemeClr val="dk1"/>
          </a:effectRef>
          <a:fontRef idx="minor">
            <a:schemeClr val="tx1"/>
          </a:fontRef>
        </p:style>
      </p:cxnSp>
      <p:cxnSp>
        <p:nvCxnSpPr>
          <p:cNvPr id="92" name="Connecteur droit 91"/>
          <p:cNvCxnSpPr>
            <a:stCxn id="71" idx="2"/>
          </p:cNvCxnSpPr>
          <p:nvPr/>
        </p:nvCxnSpPr>
        <p:spPr>
          <a:xfrm rot="10800000">
            <a:off x="1571604" y="3571876"/>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94" name="Connecteur droit 93"/>
          <p:cNvCxnSpPr/>
          <p:nvPr/>
        </p:nvCxnSpPr>
        <p:spPr>
          <a:xfrm rot="10800000">
            <a:off x="714348" y="3357562"/>
            <a:ext cx="857256"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97" name="Connecteur droit 96"/>
          <p:cNvCxnSpPr/>
          <p:nvPr/>
        </p:nvCxnSpPr>
        <p:spPr>
          <a:xfrm rot="5400000" flipH="1" flipV="1">
            <a:off x="928662" y="4214819"/>
            <a:ext cx="285753" cy="1"/>
          </a:xfrm>
          <a:prstGeom prst="line">
            <a:avLst/>
          </a:prstGeom>
        </p:spPr>
        <p:style>
          <a:lnRef idx="3">
            <a:schemeClr val="dk1"/>
          </a:lnRef>
          <a:fillRef idx="0">
            <a:schemeClr val="dk1"/>
          </a:fillRef>
          <a:effectRef idx="2">
            <a:schemeClr val="dk1"/>
          </a:effectRef>
          <a:fontRef idx="minor">
            <a:schemeClr val="tx1"/>
          </a:fontRef>
        </p:style>
      </p:cxnSp>
      <p:cxnSp>
        <p:nvCxnSpPr>
          <p:cNvPr id="100" name="Connecteur droit 99"/>
          <p:cNvCxnSpPr>
            <a:stCxn id="61" idx="0"/>
            <a:endCxn id="63" idx="4"/>
          </p:cNvCxnSpPr>
          <p:nvPr/>
        </p:nvCxnSpPr>
        <p:spPr>
          <a:xfrm rot="5400000" flipH="1" flipV="1">
            <a:off x="857224" y="5179231"/>
            <a:ext cx="500066" cy="1588"/>
          </a:xfrm>
          <a:prstGeom prst="line">
            <a:avLst/>
          </a:prstGeom>
        </p:spPr>
        <p:style>
          <a:lnRef idx="3">
            <a:schemeClr val="dk1"/>
          </a:lnRef>
          <a:fillRef idx="0">
            <a:schemeClr val="dk1"/>
          </a:fillRef>
          <a:effectRef idx="2">
            <a:schemeClr val="dk1"/>
          </a:effectRef>
          <a:fontRef idx="minor">
            <a:schemeClr val="tx1"/>
          </a:fontRef>
        </p:style>
      </p:cxnSp>
      <p:cxnSp>
        <p:nvCxnSpPr>
          <p:cNvPr id="102" name="Connecteur droit 101"/>
          <p:cNvCxnSpPr>
            <a:stCxn id="56" idx="2"/>
            <a:endCxn id="56" idx="6"/>
          </p:cNvCxnSpPr>
          <p:nvPr/>
        </p:nvCxnSpPr>
        <p:spPr>
          <a:xfrm rot="10800000" flipH="1">
            <a:off x="3571868" y="3500438"/>
            <a:ext cx="1143008"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04" name="Connecteur droit 103"/>
          <p:cNvCxnSpPr>
            <a:stCxn id="54" idx="2"/>
            <a:endCxn id="54" idx="6"/>
          </p:cNvCxnSpPr>
          <p:nvPr/>
        </p:nvCxnSpPr>
        <p:spPr>
          <a:xfrm rot="10800000" flipH="1">
            <a:off x="4929190" y="3214686"/>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06" name="Connecteur droit 105"/>
          <p:cNvCxnSpPr>
            <a:stCxn id="55" idx="2"/>
            <a:endCxn id="55" idx="6"/>
          </p:cNvCxnSpPr>
          <p:nvPr/>
        </p:nvCxnSpPr>
        <p:spPr>
          <a:xfrm rot="10800000" flipH="1">
            <a:off x="6500826" y="3429000"/>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08" name="Connecteur droit 107"/>
          <p:cNvCxnSpPr/>
          <p:nvPr/>
        </p:nvCxnSpPr>
        <p:spPr>
          <a:xfrm>
            <a:off x="6715140" y="4284668"/>
            <a:ext cx="857256"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10" name="Connecteur droit 109"/>
          <p:cNvCxnSpPr>
            <a:stCxn id="58" idx="2"/>
            <a:endCxn id="58" idx="6"/>
          </p:cNvCxnSpPr>
          <p:nvPr/>
        </p:nvCxnSpPr>
        <p:spPr>
          <a:xfrm rot="10800000" flipH="1">
            <a:off x="6572264" y="5286388"/>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12" name="Connecteur droit 111"/>
          <p:cNvCxnSpPr>
            <a:stCxn id="57" idx="2"/>
            <a:endCxn id="57" idx="6"/>
          </p:cNvCxnSpPr>
          <p:nvPr/>
        </p:nvCxnSpPr>
        <p:spPr>
          <a:xfrm rot="10800000" flipH="1">
            <a:off x="3500430" y="5429264"/>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14" name="Connecteur droit 113"/>
          <p:cNvCxnSpPr/>
          <p:nvPr/>
        </p:nvCxnSpPr>
        <p:spPr>
          <a:xfrm>
            <a:off x="3643306" y="6072206"/>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16" name="Connecteur droit 115"/>
          <p:cNvCxnSpPr/>
          <p:nvPr/>
        </p:nvCxnSpPr>
        <p:spPr>
          <a:xfrm>
            <a:off x="6715140" y="6070618"/>
            <a:ext cx="1000132"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23" name="Connecteur droit 122"/>
          <p:cNvCxnSpPr>
            <a:stCxn id="63" idx="2"/>
            <a:endCxn id="63" idx="6"/>
          </p:cNvCxnSpPr>
          <p:nvPr/>
        </p:nvCxnSpPr>
        <p:spPr>
          <a:xfrm rot="10800000" flipH="1">
            <a:off x="500034" y="4643446"/>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25" name="Connecteur droit 124"/>
          <p:cNvCxnSpPr/>
          <p:nvPr/>
        </p:nvCxnSpPr>
        <p:spPr>
          <a:xfrm>
            <a:off x="3643306" y="4357694"/>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27" name="Connecteur droit 126"/>
          <p:cNvCxnSpPr/>
          <p:nvPr/>
        </p:nvCxnSpPr>
        <p:spPr>
          <a:xfrm>
            <a:off x="642910" y="5715016"/>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30" name="Connecteur droit 129"/>
          <p:cNvCxnSpPr/>
          <p:nvPr/>
        </p:nvCxnSpPr>
        <p:spPr>
          <a:xfrm rot="16200000" flipV="1">
            <a:off x="4000494" y="3929064"/>
            <a:ext cx="285752" cy="3"/>
          </a:xfrm>
          <a:prstGeom prst="line">
            <a:avLst/>
          </a:prstGeom>
        </p:spPr>
        <p:style>
          <a:lnRef idx="3">
            <a:schemeClr val="dk1"/>
          </a:lnRef>
          <a:fillRef idx="0">
            <a:schemeClr val="dk1"/>
          </a:fillRef>
          <a:effectRef idx="2">
            <a:schemeClr val="dk1"/>
          </a:effectRef>
          <a:fontRef idx="minor">
            <a:schemeClr val="tx1"/>
          </a:fontRef>
        </p:style>
      </p:cxnSp>
      <p:cxnSp>
        <p:nvCxnSpPr>
          <p:cNvPr id="135" name="Connecteur droit 134"/>
          <p:cNvCxnSpPr/>
          <p:nvPr/>
        </p:nvCxnSpPr>
        <p:spPr>
          <a:xfrm rot="5400000" flipH="1" flipV="1">
            <a:off x="4001290" y="5072074"/>
            <a:ext cx="142876" cy="1588"/>
          </a:xfrm>
          <a:prstGeom prst="line">
            <a:avLst/>
          </a:prstGeom>
        </p:spPr>
        <p:style>
          <a:lnRef idx="3">
            <a:schemeClr val="dk1"/>
          </a:lnRef>
          <a:fillRef idx="0">
            <a:schemeClr val="dk1"/>
          </a:fillRef>
          <a:effectRef idx="2">
            <a:schemeClr val="dk1"/>
          </a:effectRef>
          <a:fontRef idx="minor">
            <a:schemeClr val="tx1"/>
          </a:fontRef>
        </p:style>
      </p:cxnSp>
      <p:cxnSp>
        <p:nvCxnSpPr>
          <p:cNvPr id="137" name="Connecteur droit 136"/>
          <p:cNvCxnSpPr/>
          <p:nvPr/>
        </p:nvCxnSpPr>
        <p:spPr>
          <a:xfrm rot="5400000" flipH="1" flipV="1">
            <a:off x="4000497" y="5786455"/>
            <a:ext cx="142874" cy="1588"/>
          </a:xfrm>
          <a:prstGeom prst="line">
            <a:avLst/>
          </a:prstGeom>
        </p:spPr>
        <p:style>
          <a:lnRef idx="3">
            <a:schemeClr val="dk1"/>
          </a:lnRef>
          <a:fillRef idx="0">
            <a:schemeClr val="dk1"/>
          </a:fillRef>
          <a:effectRef idx="2">
            <a:schemeClr val="dk1"/>
          </a:effectRef>
          <a:fontRef idx="minor">
            <a:schemeClr val="tx1"/>
          </a:fontRef>
        </p:style>
      </p:cxnSp>
      <p:cxnSp>
        <p:nvCxnSpPr>
          <p:cNvPr id="140" name="Connecteur droit 139"/>
          <p:cNvCxnSpPr>
            <a:stCxn id="44" idx="2"/>
          </p:cNvCxnSpPr>
          <p:nvPr/>
        </p:nvCxnSpPr>
        <p:spPr>
          <a:xfrm rot="5400000">
            <a:off x="7000892" y="2928934"/>
            <a:ext cx="428628" cy="1588"/>
          </a:xfrm>
          <a:prstGeom prst="line">
            <a:avLst/>
          </a:prstGeom>
        </p:spPr>
        <p:style>
          <a:lnRef idx="3">
            <a:schemeClr val="dk1"/>
          </a:lnRef>
          <a:fillRef idx="0">
            <a:schemeClr val="dk1"/>
          </a:fillRef>
          <a:effectRef idx="2">
            <a:schemeClr val="dk1"/>
          </a:effectRef>
          <a:fontRef idx="minor">
            <a:schemeClr val="tx1"/>
          </a:fontRef>
        </p:style>
      </p:cxnSp>
      <p:cxnSp>
        <p:nvCxnSpPr>
          <p:cNvPr id="142" name="Connecteur droit 141"/>
          <p:cNvCxnSpPr/>
          <p:nvPr/>
        </p:nvCxnSpPr>
        <p:spPr>
          <a:xfrm rot="16200000" flipH="1">
            <a:off x="7143766" y="3786188"/>
            <a:ext cx="142877" cy="2"/>
          </a:xfrm>
          <a:prstGeom prst="line">
            <a:avLst/>
          </a:prstGeom>
        </p:spPr>
        <p:style>
          <a:lnRef idx="3">
            <a:schemeClr val="dk1"/>
          </a:lnRef>
          <a:fillRef idx="0">
            <a:schemeClr val="dk1"/>
          </a:fillRef>
          <a:effectRef idx="2">
            <a:schemeClr val="dk1"/>
          </a:effectRef>
          <a:fontRef idx="minor">
            <a:schemeClr val="tx1"/>
          </a:fontRef>
        </p:style>
      </p:cxnSp>
      <p:cxnSp>
        <p:nvCxnSpPr>
          <p:cNvPr id="148" name="Connecteur droit 147"/>
          <p:cNvCxnSpPr/>
          <p:nvPr/>
        </p:nvCxnSpPr>
        <p:spPr>
          <a:xfrm rot="16200000" flipH="1">
            <a:off x="7143769" y="4929198"/>
            <a:ext cx="142877" cy="2"/>
          </a:xfrm>
          <a:prstGeom prst="line">
            <a:avLst/>
          </a:prstGeom>
        </p:spPr>
        <p:style>
          <a:lnRef idx="3">
            <a:schemeClr val="dk1"/>
          </a:lnRef>
          <a:fillRef idx="0">
            <a:schemeClr val="dk1"/>
          </a:fillRef>
          <a:effectRef idx="2">
            <a:schemeClr val="dk1"/>
          </a:effectRef>
          <a:fontRef idx="minor">
            <a:schemeClr val="tx1"/>
          </a:fontRef>
        </p:style>
      </p:cxnSp>
      <p:cxnSp>
        <p:nvCxnSpPr>
          <p:cNvPr id="151" name="Connecteur droit 150"/>
          <p:cNvCxnSpPr/>
          <p:nvPr/>
        </p:nvCxnSpPr>
        <p:spPr>
          <a:xfrm rot="16200000" flipH="1">
            <a:off x="7108050" y="5679295"/>
            <a:ext cx="214315" cy="2"/>
          </a:xfrm>
          <a:prstGeom prst="line">
            <a:avLst/>
          </a:prstGeom>
        </p:spPr>
        <p:style>
          <a:lnRef idx="3">
            <a:schemeClr val="dk1"/>
          </a:lnRef>
          <a:fillRef idx="0">
            <a:schemeClr val="dk1"/>
          </a:fillRef>
          <a:effectRef idx="2">
            <a:schemeClr val="dk1"/>
          </a:effectRef>
          <a:fontRef idx="minor">
            <a:schemeClr val="tx1"/>
          </a:fontRef>
        </p:style>
      </p:cxnSp>
      <p:sp>
        <p:nvSpPr>
          <p:cNvPr id="165" name="ZoneTexte 164"/>
          <p:cNvSpPr txBox="1"/>
          <p:nvPr/>
        </p:nvSpPr>
        <p:spPr>
          <a:xfrm>
            <a:off x="1571604" y="928670"/>
            <a:ext cx="5429288" cy="246221"/>
          </a:xfrm>
          <a:prstGeom prst="rect">
            <a:avLst/>
          </a:prstGeom>
          <a:noFill/>
        </p:spPr>
        <p:txBody>
          <a:bodyPr wrap="square" rtlCol="0">
            <a:spAutoFit/>
          </a:bodyPr>
          <a:lstStyle/>
          <a:p>
            <a:r>
              <a:rPr lang="fr-FR" sz="1000" dirty="0" smtClean="0"/>
              <a:t>1,1                                                   0,n                                       1,1                                             1,n</a:t>
            </a:r>
            <a:endParaRPr lang="fr-FR" sz="1000" dirty="0"/>
          </a:p>
        </p:txBody>
      </p:sp>
      <p:sp>
        <p:nvSpPr>
          <p:cNvPr id="166" name="ZoneTexte 165"/>
          <p:cNvSpPr txBox="1"/>
          <p:nvPr/>
        </p:nvSpPr>
        <p:spPr>
          <a:xfrm>
            <a:off x="4786314" y="1500174"/>
            <a:ext cx="500066" cy="261610"/>
          </a:xfrm>
          <a:prstGeom prst="rect">
            <a:avLst/>
          </a:prstGeom>
          <a:noFill/>
        </p:spPr>
        <p:txBody>
          <a:bodyPr wrap="square" rtlCol="0">
            <a:spAutoFit/>
          </a:bodyPr>
          <a:lstStyle/>
          <a:p>
            <a:r>
              <a:rPr lang="fr-FR" sz="1100" dirty="0" smtClean="0"/>
              <a:t>0,n</a:t>
            </a:r>
            <a:endParaRPr lang="fr-FR" sz="1100" dirty="0"/>
          </a:p>
        </p:txBody>
      </p:sp>
      <p:sp>
        <p:nvSpPr>
          <p:cNvPr id="167" name="ZoneTexte 166"/>
          <p:cNvSpPr txBox="1"/>
          <p:nvPr/>
        </p:nvSpPr>
        <p:spPr>
          <a:xfrm>
            <a:off x="1142976" y="1643050"/>
            <a:ext cx="500066" cy="261610"/>
          </a:xfrm>
          <a:prstGeom prst="rect">
            <a:avLst/>
          </a:prstGeom>
          <a:noFill/>
        </p:spPr>
        <p:txBody>
          <a:bodyPr wrap="square" rtlCol="0">
            <a:spAutoFit/>
          </a:bodyPr>
          <a:lstStyle/>
          <a:p>
            <a:r>
              <a:rPr lang="fr-FR" sz="1100" dirty="0" smtClean="0"/>
              <a:t>1,n</a:t>
            </a:r>
            <a:endParaRPr lang="fr-FR" sz="1100" dirty="0"/>
          </a:p>
        </p:txBody>
      </p:sp>
      <p:sp>
        <p:nvSpPr>
          <p:cNvPr id="168" name="ZoneTexte 167"/>
          <p:cNvSpPr txBox="1"/>
          <p:nvPr/>
        </p:nvSpPr>
        <p:spPr>
          <a:xfrm>
            <a:off x="2071670" y="2071678"/>
            <a:ext cx="500066" cy="261610"/>
          </a:xfrm>
          <a:prstGeom prst="rect">
            <a:avLst/>
          </a:prstGeom>
          <a:noFill/>
        </p:spPr>
        <p:txBody>
          <a:bodyPr wrap="square" rtlCol="0">
            <a:spAutoFit/>
          </a:bodyPr>
          <a:lstStyle/>
          <a:p>
            <a:r>
              <a:rPr lang="fr-FR" sz="1100" dirty="0" smtClean="0"/>
              <a:t>0,n</a:t>
            </a:r>
            <a:endParaRPr lang="fr-FR" sz="1100" dirty="0"/>
          </a:p>
        </p:txBody>
      </p:sp>
      <p:sp>
        <p:nvSpPr>
          <p:cNvPr id="169" name="ZoneTexte 168"/>
          <p:cNvSpPr txBox="1"/>
          <p:nvPr/>
        </p:nvSpPr>
        <p:spPr>
          <a:xfrm>
            <a:off x="2857488" y="3000372"/>
            <a:ext cx="500066" cy="261610"/>
          </a:xfrm>
          <a:prstGeom prst="rect">
            <a:avLst/>
          </a:prstGeom>
          <a:noFill/>
        </p:spPr>
        <p:txBody>
          <a:bodyPr wrap="square" rtlCol="0">
            <a:spAutoFit/>
          </a:bodyPr>
          <a:lstStyle/>
          <a:p>
            <a:r>
              <a:rPr lang="fr-FR" sz="1100" dirty="0" smtClean="0"/>
              <a:t>0,n</a:t>
            </a:r>
            <a:endParaRPr lang="fr-FR" sz="1100" dirty="0"/>
          </a:p>
        </p:txBody>
      </p:sp>
      <p:sp>
        <p:nvSpPr>
          <p:cNvPr id="170" name="ZoneTexte 169"/>
          <p:cNvSpPr txBox="1"/>
          <p:nvPr/>
        </p:nvSpPr>
        <p:spPr>
          <a:xfrm>
            <a:off x="3714744" y="2928934"/>
            <a:ext cx="500066" cy="261610"/>
          </a:xfrm>
          <a:prstGeom prst="rect">
            <a:avLst/>
          </a:prstGeom>
          <a:noFill/>
        </p:spPr>
        <p:txBody>
          <a:bodyPr wrap="square" rtlCol="0">
            <a:spAutoFit/>
          </a:bodyPr>
          <a:lstStyle/>
          <a:p>
            <a:r>
              <a:rPr lang="fr-FR" sz="1100" dirty="0" smtClean="0"/>
              <a:t>0,n</a:t>
            </a:r>
            <a:endParaRPr lang="fr-FR" sz="1100" dirty="0"/>
          </a:p>
        </p:txBody>
      </p:sp>
      <p:sp>
        <p:nvSpPr>
          <p:cNvPr id="171" name="ZoneTexte 170"/>
          <p:cNvSpPr txBox="1"/>
          <p:nvPr/>
        </p:nvSpPr>
        <p:spPr>
          <a:xfrm>
            <a:off x="4643438" y="2714620"/>
            <a:ext cx="500066" cy="261610"/>
          </a:xfrm>
          <a:prstGeom prst="rect">
            <a:avLst/>
          </a:prstGeom>
          <a:noFill/>
        </p:spPr>
        <p:txBody>
          <a:bodyPr wrap="square" rtlCol="0">
            <a:spAutoFit/>
          </a:bodyPr>
          <a:lstStyle/>
          <a:p>
            <a:r>
              <a:rPr lang="fr-FR" sz="1100" dirty="0" smtClean="0"/>
              <a:t>1,1 </a:t>
            </a:r>
            <a:endParaRPr lang="fr-FR" sz="1100" dirty="0"/>
          </a:p>
        </p:txBody>
      </p:sp>
      <p:sp>
        <p:nvSpPr>
          <p:cNvPr id="172" name="ZoneTexte 171"/>
          <p:cNvSpPr txBox="1"/>
          <p:nvPr/>
        </p:nvSpPr>
        <p:spPr>
          <a:xfrm>
            <a:off x="6215074" y="2143116"/>
            <a:ext cx="500066" cy="261610"/>
          </a:xfrm>
          <a:prstGeom prst="rect">
            <a:avLst/>
          </a:prstGeom>
          <a:noFill/>
        </p:spPr>
        <p:txBody>
          <a:bodyPr wrap="square" rtlCol="0">
            <a:spAutoFit/>
          </a:bodyPr>
          <a:lstStyle/>
          <a:p>
            <a:r>
              <a:rPr lang="fr-FR" sz="1100" dirty="0" smtClean="0"/>
              <a:t>1,1 </a:t>
            </a:r>
            <a:endParaRPr lang="fr-FR" sz="1100" dirty="0"/>
          </a:p>
        </p:txBody>
      </p:sp>
      <p:sp>
        <p:nvSpPr>
          <p:cNvPr id="173" name="ZoneTexte 172"/>
          <p:cNvSpPr txBox="1"/>
          <p:nvPr/>
        </p:nvSpPr>
        <p:spPr>
          <a:xfrm>
            <a:off x="7429520" y="2786058"/>
            <a:ext cx="500066" cy="261610"/>
          </a:xfrm>
          <a:prstGeom prst="rect">
            <a:avLst/>
          </a:prstGeom>
          <a:noFill/>
        </p:spPr>
        <p:txBody>
          <a:bodyPr wrap="square" rtlCol="0">
            <a:spAutoFit/>
          </a:bodyPr>
          <a:lstStyle/>
          <a:p>
            <a:r>
              <a:rPr lang="fr-FR" sz="1100" dirty="0" smtClean="0"/>
              <a:t>1,n</a:t>
            </a:r>
            <a:endParaRPr lang="fr-FR" sz="1100" dirty="0"/>
          </a:p>
        </p:txBody>
      </p:sp>
      <p:sp>
        <p:nvSpPr>
          <p:cNvPr id="174" name="ZoneTexte 173"/>
          <p:cNvSpPr txBox="1"/>
          <p:nvPr/>
        </p:nvSpPr>
        <p:spPr>
          <a:xfrm>
            <a:off x="7500958" y="3643314"/>
            <a:ext cx="500066" cy="261610"/>
          </a:xfrm>
          <a:prstGeom prst="rect">
            <a:avLst/>
          </a:prstGeom>
          <a:noFill/>
        </p:spPr>
        <p:txBody>
          <a:bodyPr wrap="square" rtlCol="0">
            <a:spAutoFit/>
          </a:bodyPr>
          <a:lstStyle/>
          <a:p>
            <a:r>
              <a:rPr lang="fr-FR" sz="1100" dirty="0" smtClean="0"/>
              <a:t>1,n</a:t>
            </a:r>
            <a:endParaRPr lang="fr-FR" sz="1100" dirty="0"/>
          </a:p>
        </p:txBody>
      </p:sp>
      <p:sp>
        <p:nvSpPr>
          <p:cNvPr id="175" name="ZoneTexte 174"/>
          <p:cNvSpPr txBox="1"/>
          <p:nvPr/>
        </p:nvSpPr>
        <p:spPr>
          <a:xfrm>
            <a:off x="7500958" y="4786322"/>
            <a:ext cx="500066" cy="261610"/>
          </a:xfrm>
          <a:prstGeom prst="rect">
            <a:avLst/>
          </a:prstGeom>
          <a:noFill/>
        </p:spPr>
        <p:txBody>
          <a:bodyPr wrap="square" rtlCol="0">
            <a:spAutoFit/>
          </a:bodyPr>
          <a:lstStyle/>
          <a:p>
            <a:r>
              <a:rPr lang="fr-FR" sz="1100" dirty="0" smtClean="0"/>
              <a:t>1,1 </a:t>
            </a:r>
            <a:endParaRPr lang="fr-FR" sz="1100" dirty="0"/>
          </a:p>
        </p:txBody>
      </p:sp>
      <p:sp>
        <p:nvSpPr>
          <p:cNvPr id="176" name="ZoneTexte 175"/>
          <p:cNvSpPr txBox="1"/>
          <p:nvPr/>
        </p:nvSpPr>
        <p:spPr>
          <a:xfrm>
            <a:off x="7500958" y="5500702"/>
            <a:ext cx="500066" cy="261610"/>
          </a:xfrm>
          <a:prstGeom prst="rect">
            <a:avLst/>
          </a:prstGeom>
          <a:noFill/>
        </p:spPr>
        <p:txBody>
          <a:bodyPr wrap="square" rtlCol="0">
            <a:spAutoFit/>
          </a:bodyPr>
          <a:lstStyle/>
          <a:p>
            <a:r>
              <a:rPr lang="fr-FR" sz="1100" dirty="0" smtClean="0"/>
              <a:t>1,n</a:t>
            </a:r>
            <a:endParaRPr lang="fr-FR" sz="1100" dirty="0"/>
          </a:p>
        </p:txBody>
      </p:sp>
      <p:sp>
        <p:nvSpPr>
          <p:cNvPr id="177" name="ZoneTexte 176"/>
          <p:cNvSpPr txBox="1"/>
          <p:nvPr/>
        </p:nvSpPr>
        <p:spPr>
          <a:xfrm>
            <a:off x="4500562" y="5643578"/>
            <a:ext cx="500066" cy="261610"/>
          </a:xfrm>
          <a:prstGeom prst="rect">
            <a:avLst/>
          </a:prstGeom>
          <a:noFill/>
        </p:spPr>
        <p:txBody>
          <a:bodyPr wrap="square" rtlCol="0">
            <a:spAutoFit/>
          </a:bodyPr>
          <a:lstStyle/>
          <a:p>
            <a:r>
              <a:rPr lang="fr-FR" sz="1100" dirty="0" smtClean="0"/>
              <a:t>1,1 </a:t>
            </a:r>
            <a:endParaRPr lang="fr-FR" sz="1100" dirty="0"/>
          </a:p>
        </p:txBody>
      </p:sp>
      <p:sp>
        <p:nvSpPr>
          <p:cNvPr id="178" name="ZoneTexte 177"/>
          <p:cNvSpPr txBox="1"/>
          <p:nvPr/>
        </p:nvSpPr>
        <p:spPr>
          <a:xfrm>
            <a:off x="4572000" y="5000636"/>
            <a:ext cx="500066" cy="261610"/>
          </a:xfrm>
          <a:prstGeom prst="rect">
            <a:avLst/>
          </a:prstGeom>
          <a:noFill/>
        </p:spPr>
        <p:txBody>
          <a:bodyPr wrap="square" rtlCol="0">
            <a:spAutoFit/>
          </a:bodyPr>
          <a:lstStyle/>
          <a:p>
            <a:r>
              <a:rPr lang="fr-FR" sz="1100" dirty="0" smtClean="0"/>
              <a:t>0,1 </a:t>
            </a:r>
            <a:endParaRPr lang="fr-FR" sz="1100" dirty="0"/>
          </a:p>
        </p:txBody>
      </p:sp>
      <p:sp>
        <p:nvSpPr>
          <p:cNvPr id="179" name="ZoneTexte 178"/>
          <p:cNvSpPr txBox="1"/>
          <p:nvPr/>
        </p:nvSpPr>
        <p:spPr>
          <a:xfrm>
            <a:off x="4429124" y="3786190"/>
            <a:ext cx="500066" cy="261610"/>
          </a:xfrm>
          <a:prstGeom prst="rect">
            <a:avLst/>
          </a:prstGeom>
          <a:noFill/>
        </p:spPr>
        <p:txBody>
          <a:bodyPr wrap="square" rtlCol="0">
            <a:spAutoFit/>
          </a:bodyPr>
          <a:lstStyle/>
          <a:p>
            <a:r>
              <a:rPr lang="fr-FR" sz="1100" dirty="0" smtClean="0"/>
              <a:t>1,1 </a:t>
            </a:r>
            <a:endParaRPr lang="fr-FR" sz="1100" dirty="0"/>
          </a:p>
        </p:txBody>
      </p:sp>
      <p:sp>
        <p:nvSpPr>
          <p:cNvPr id="180" name="ZoneTexte 179"/>
          <p:cNvSpPr txBox="1"/>
          <p:nvPr/>
        </p:nvSpPr>
        <p:spPr>
          <a:xfrm>
            <a:off x="1571604" y="3286124"/>
            <a:ext cx="500066" cy="261610"/>
          </a:xfrm>
          <a:prstGeom prst="rect">
            <a:avLst/>
          </a:prstGeom>
          <a:noFill/>
        </p:spPr>
        <p:txBody>
          <a:bodyPr wrap="square" rtlCol="0">
            <a:spAutoFit/>
          </a:bodyPr>
          <a:lstStyle/>
          <a:p>
            <a:r>
              <a:rPr lang="fr-FR" sz="1100" dirty="0" smtClean="0"/>
              <a:t>1,n</a:t>
            </a:r>
            <a:endParaRPr lang="fr-FR" sz="1100" dirty="0"/>
          </a:p>
        </p:txBody>
      </p:sp>
      <p:sp>
        <p:nvSpPr>
          <p:cNvPr id="181" name="ZoneTexte 180"/>
          <p:cNvSpPr txBox="1"/>
          <p:nvPr/>
        </p:nvSpPr>
        <p:spPr>
          <a:xfrm>
            <a:off x="1285852" y="4071942"/>
            <a:ext cx="500066" cy="261610"/>
          </a:xfrm>
          <a:prstGeom prst="rect">
            <a:avLst/>
          </a:prstGeom>
          <a:noFill/>
        </p:spPr>
        <p:txBody>
          <a:bodyPr wrap="square" rtlCol="0">
            <a:spAutoFit/>
          </a:bodyPr>
          <a:lstStyle/>
          <a:p>
            <a:r>
              <a:rPr lang="fr-FR" sz="1100" dirty="0" smtClean="0"/>
              <a:t>1,1 </a:t>
            </a:r>
            <a:endParaRPr lang="fr-FR" sz="1100" dirty="0"/>
          </a:p>
        </p:txBody>
      </p:sp>
      <p:sp>
        <p:nvSpPr>
          <p:cNvPr id="182" name="ZoneTexte 181"/>
          <p:cNvSpPr txBox="1"/>
          <p:nvPr/>
        </p:nvSpPr>
        <p:spPr>
          <a:xfrm>
            <a:off x="1142976" y="5072074"/>
            <a:ext cx="500066" cy="261610"/>
          </a:xfrm>
          <a:prstGeom prst="rect">
            <a:avLst/>
          </a:prstGeom>
          <a:noFill/>
        </p:spPr>
        <p:txBody>
          <a:bodyPr wrap="square" rtlCol="0">
            <a:spAutoFit/>
          </a:bodyPr>
          <a:lstStyle/>
          <a:p>
            <a:r>
              <a:rPr lang="fr-FR" sz="1100" dirty="0" smtClean="0"/>
              <a:t>1,n</a:t>
            </a:r>
            <a:endParaRPr lang="fr-FR" sz="1100" dirty="0"/>
          </a:p>
        </p:txBody>
      </p:sp>
      <p:cxnSp>
        <p:nvCxnSpPr>
          <p:cNvPr id="85" name="Connecteur droit 84"/>
          <p:cNvCxnSpPr/>
          <p:nvPr/>
        </p:nvCxnSpPr>
        <p:spPr>
          <a:xfrm rot="10800000" flipH="1">
            <a:off x="3214678" y="2214554"/>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91" name="Connecteur droit 90"/>
          <p:cNvCxnSpPr>
            <a:stCxn id="51" idx="2"/>
          </p:cNvCxnSpPr>
          <p:nvPr/>
        </p:nvCxnSpPr>
        <p:spPr>
          <a:xfrm rot="10800000" flipH="1">
            <a:off x="857224" y="2357430"/>
            <a:ext cx="121444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6" name="Connecteur droit 95"/>
          <p:cNvCxnSpPr/>
          <p:nvPr/>
        </p:nvCxnSpPr>
        <p:spPr>
          <a:xfrm>
            <a:off x="1928794" y="1214422"/>
            <a:ext cx="1285884"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99" name="Connecteur droit 98"/>
          <p:cNvCxnSpPr/>
          <p:nvPr/>
        </p:nvCxnSpPr>
        <p:spPr>
          <a:xfrm>
            <a:off x="1571604" y="1214422"/>
            <a:ext cx="428628" cy="1588"/>
          </a:xfrm>
          <a:prstGeom prst="line">
            <a:avLst/>
          </a:prstGeom>
        </p:spPr>
        <p:style>
          <a:lnRef idx="3">
            <a:schemeClr val="dk1"/>
          </a:lnRef>
          <a:fillRef idx="0">
            <a:schemeClr val="dk1"/>
          </a:fillRef>
          <a:effectRef idx="2">
            <a:schemeClr val="dk1"/>
          </a:effectRef>
          <a:fontRef idx="minor">
            <a:schemeClr val="tx1"/>
          </a:fontRef>
        </p:style>
      </p:cxnSp>
      <p:cxnSp>
        <p:nvCxnSpPr>
          <p:cNvPr id="107" name="Connecteur droit 106"/>
          <p:cNvCxnSpPr>
            <a:stCxn id="71" idx="2"/>
            <a:endCxn id="71" idx="6"/>
          </p:cNvCxnSpPr>
          <p:nvPr/>
        </p:nvCxnSpPr>
        <p:spPr>
          <a:xfrm rot="10800000" flipH="1">
            <a:off x="1928794" y="3571876"/>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17" name="Connecteur droit 116"/>
          <p:cNvCxnSpPr>
            <a:stCxn id="53" idx="6"/>
          </p:cNvCxnSpPr>
          <p:nvPr/>
        </p:nvCxnSpPr>
        <p:spPr>
          <a:xfrm>
            <a:off x="6000760" y="2428868"/>
            <a:ext cx="714380" cy="1588"/>
          </a:xfrm>
          <a:prstGeom prst="line">
            <a:avLst/>
          </a:prstGeom>
        </p:spPr>
        <p:style>
          <a:lnRef idx="3">
            <a:schemeClr val="dk1"/>
          </a:lnRef>
          <a:fillRef idx="0">
            <a:schemeClr val="dk1"/>
          </a:fillRef>
          <a:effectRef idx="2">
            <a:schemeClr val="dk1"/>
          </a:effectRef>
          <a:fontRef idx="minor">
            <a:schemeClr val="tx1"/>
          </a:fontRef>
        </p:style>
      </p:cxnSp>
      <p:cxnSp>
        <p:nvCxnSpPr>
          <p:cNvPr id="121" name="Connecteur droit 120"/>
          <p:cNvCxnSpPr/>
          <p:nvPr/>
        </p:nvCxnSpPr>
        <p:spPr>
          <a:xfrm>
            <a:off x="4714876" y="1214422"/>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124" name="Connecteur droit 123"/>
          <p:cNvCxnSpPr/>
          <p:nvPr/>
        </p:nvCxnSpPr>
        <p:spPr>
          <a:xfrm>
            <a:off x="6286512" y="1212834"/>
            <a:ext cx="285752" cy="1588"/>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3400" y="285728"/>
            <a:ext cx="7851648" cy="1785950"/>
          </a:xfrm>
        </p:spPr>
        <p:txBody>
          <a:bodyPr>
            <a:noAutofit/>
          </a:bodyPr>
          <a:lstStyle/>
          <a:p>
            <a:pPr lvl="0" algn="l"/>
            <a:r>
              <a:rPr lang="fr-FR" sz="3600" dirty="0" smtClean="0">
                <a:solidFill>
                  <a:schemeClr val="accent1">
                    <a:lumMod val="75000"/>
                  </a:schemeClr>
                </a:solidFill>
                <a:effectLst/>
              </a:rPr>
              <a:t> le modèle conceptuelle de traitement : </a:t>
            </a:r>
            <a:br>
              <a:rPr lang="fr-FR" sz="3600" dirty="0" smtClean="0">
                <a:solidFill>
                  <a:schemeClr val="accent1">
                    <a:lumMod val="75000"/>
                  </a:schemeClr>
                </a:solidFill>
                <a:effectLst/>
              </a:rPr>
            </a:br>
            <a:r>
              <a:rPr lang="fr-FR" sz="3600" dirty="0" smtClean="0">
                <a:solidFill>
                  <a:srgbClr val="FF0000"/>
                </a:solidFill>
                <a:effectLst/>
              </a:rPr>
              <a:t>Introduction :</a:t>
            </a:r>
            <a:r>
              <a:rPr lang="fr-FR" sz="3600" dirty="0" smtClean="0">
                <a:solidFill>
                  <a:schemeClr val="accent1">
                    <a:lumMod val="75000"/>
                  </a:schemeClr>
                </a:solidFill>
              </a:rPr>
              <a:t/>
            </a:r>
            <a:br>
              <a:rPr lang="fr-FR" sz="3600" dirty="0" smtClean="0">
                <a:solidFill>
                  <a:schemeClr val="accent1">
                    <a:lumMod val="75000"/>
                  </a:schemeClr>
                </a:solidFill>
              </a:rPr>
            </a:br>
            <a:endParaRPr lang="fr-FR" sz="3600" dirty="0">
              <a:solidFill>
                <a:schemeClr val="accent1">
                  <a:lumMod val="75000"/>
                </a:schemeClr>
              </a:solidFill>
            </a:endParaRPr>
          </a:p>
        </p:txBody>
      </p:sp>
      <p:sp>
        <p:nvSpPr>
          <p:cNvPr id="3" name="Sous-titre 2"/>
          <p:cNvSpPr>
            <a:spLocks noGrp="1"/>
          </p:cNvSpPr>
          <p:nvPr>
            <p:ph type="subTitle" idx="1"/>
          </p:nvPr>
        </p:nvSpPr>
        <p:spPr>
          <a:xfrm>
            <a:off x="533400" y="1500174"/>
            <a:ext cx="8324880" cy="5072098"/>
          </a:xfrm>
        </p:spPr>
        <p:txBody>
          <a:bodyPr>
            <a:normAutofit fontScale="92500" lnSpcReduction="20000"/>
          </a:bodyPr>
          <a:lstStyle/>
          <a:p>
            <a:pPr algn="l"/>
            <a:r>
              <a:rPr lang="fr-FR" dirty="0" smtClean="0"/>
              <a:t> </a:t>
            </a:r>
            <a:endParaRPr lang="fr-FR" b="1" dirty="0" smtClean="0"/>
          </a:p>
          <a:p>
            <a:pPr algn="l"/>
            <a:r>
              <a:rPr lang="fr-FR" b="1" dirty="0" smtClean="0"/>
              <a:t>         Le MCT décrit ce qu’on doit faire, mais ne montre pas le quand (temps) ni le qui (le personnage qui fait l’opération) comme il ne montre pas la manière de réalisation de l’opération le comment, ni le lieu on se déclenche l’opération le (ou). </a:t>
            </a:r>
          </a:p>
          <a:p>
            <a:pPr algn="l"/>
            <a:r>
              <a:rPr lang="fr-FR" sz="3200" b="1" dirty="0" smtClean="0">
                <a:solidFill>
                  <a:srgbClr val="FF0000"/>
                </a:solidFill>
              </a:rPr>
              <a:t>1- Définition : </a:t>
            </a:r>
          </a:p>
          <a:p>
            <a:pPr algn="l"/>
            <a:r>
              <a:rPr lang="fr-FR" b="1" dirty="0" smtClean="0"/>
              <a:t>         Le modèle  conceptuel des traitements perm et de connaitre un acteur de l’organisation régit quand il reçoit ce message et quelle opération il effectué. </a:t>
            </a:r>
          </a:p>
          <a:p>
            <a:pPr lvl="0" algn="l"/>
            <a:r>
              <a:rPr lang="fr-FR" b="1" dirty="0" smtClean="0"/>
              <a:t>  Le MCT réponde à la question Quoi?</a:t>
            </a:r>
          </a:p>
          <a:p>
            <a:pPr lvl="0" algn="l"/>
            <a:r>
              <a:rPr lang="fr-FR" b="1" dirty="0" smtClean="0"/>
              <a:t>  Le formalisme utilisé s’appuie sur les conceptions suivantes. </a:t>
            </a:r>
          </a:p>
          <a:p>
            <a:pPr algn="l"/>
            <a:r>
              <a:rPr lang="fr-FR" b="1" dirty="0" smtClean="0">
                <a:solidFill>
                  <a:srgbClr val="FF0000"/>
                </a:solidFill>
              </a:rPr>
              <a:t>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4500"/>
                            </p:stCondLst>
                            <p:childTnLst>
                              <p:par>
                                <p:cTn id="13" presetID="8" presetClass="entr" presetSubtype="16"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6500"/>
                            </p:stCondLst>
                            <p:childTnLst>
                              <p:par>
                                <p:cTn id="17" presetID="8" presetClass="entr" presetSubtype="16"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par>
                          <p:cTn id="20" fill="hold">
                            <p:stCondLst>
                              <p:cond delay="8500"/>
                            </p:stCondLst>
                            <p:childTnLst>
                              <p:par>
                                <p:cTn id="21" presetID="8" presetClass="entr" presetSubtype="16"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amond(in)">
                                      <p:cBhvr>
                                        <p:cTn id="23" dur="2000"/>
                                        <p:tgtEl>
                                          <p:spTgt spid="3">
                                            <p:txEl>
                                              <p:pRg st="3" end="3"/>
                                            </p:txEl>
                                          </p:spTgt>
                                        </p:tgtEl>
                                      </p:cBhvr>
                                    </p:animEffect>
                                  </p:childTnLst>
                                </p:cTn>
                              </p:par>
                            </p:childTnLst>
                          </p:cTn>
                        </p:par>
                        <p:par>
                          <p:cTn id="24" fill="hold">
                            <p:stCondLst>
                              <p:cond delay="10500"/>
                            </p:stCondLst>
                            <p:childTnLst>
                              <p:par>
                                <p:cTn id="25" presetID="8" presetClass="entr" presetSubtype="16"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par>
                          <p:cTn id="28" fill="hold">
                            <p:stCondLst>
                              <p:cond delay="12500"/>
                            </p:stCondLst>
                            <p:childTnLst>
                              <p:par>
                                <p:cTn id="29" presetID="8" presetClass="entr" presetSubtype="16"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diamond(in)">
                                      <p:cBhvr>
                                        <p:cTn id="31" dur="2000"/>
                                        <p:tgtEl>
                                          <p:spTgt spid="3">
                                            <p:txEl>
                                              <p:pRg st="5" end="5"/>
                                            </p:txEl>
                                          </p:spTgt>
                                        </p:tgtEl>
                                      </p:cBhvr>
                                    </p:animEffect>
                                  </p:childTnLst>
                                </p:cTn>
                              </p:par>
                            </p:childTnLst>
                          </p:cTn>
                        </p:par>
                        <p:par>
                          <p:cTn id="32" fill="hold">
                            <p:stCondLst>
                              <p:cond delay="14500"/>
                            </p:stCondLst>
                            <p:childTnLst>
                              <p:par>
                                <p:cTn id="33" presetID="8" presetClass="entr" presetSubtype="16"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diamond(in)">
                                      <p:cBhvr>
                                        <p:cTn id="35"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928718"/>
            <a:ext cx="7851648" cy="2571768"/>
          </a:xfrm>
        </p:spPr>
        <p:txBody>
          <a:bodyPr>
            <a:normAutofit/>
          </a:bodyPr>
          <a:lstStyle/>
          <a:p>
            <a:pPr algn="ctr"/>
            <a:r>
              <a:rPr lang="fr-FR" dirty="0" smtClean="0">
                <a:solidFill>
                  <a:schemeClr val="accent1">
                    <a:lumMod val="75000"/>
                  </a:schemeClr>
                </a:solidFill>
              </a:rPr>
              <a:t>4 – formalisme : </a:t>
            </a:r>
            <a:r>
              <a:rPr lang="fr-FR" dirty="0" smtClean="0"/>
              <a:t/>
            </a:r>
            <a:br>
              <a:rPr lang="fr-FR" dirty="0" smtClean="0"/>
            </a:br>
            <a:endParaRPr lang="fr-FR" dirty="0"/>
          </a:p>
        </p:txBody>
      </p:sp>
      <p:sp>
        <p:nvSpPr>
          <p:cNvPr id="3" name="Sous-titre 2"/>
          <p:cNvSpPr>
            <a:spLocks noGrp="1"/>
          </p:cNvSpPr>
          <p:nvPr>
            <p:ph type="subTitle" idx="1"/>
          </p:nvPr>
        </p:nvSpPr>
        <p:spPr>
          <a:xfrm>
            <a:off x="533400" y="857232"/>
            <a:ext cx="7854696" cy="5786478"/>
          </a:xfrm>
        </p:spPr>
        <p:txBody>
          <a:bodyPr/>
          <a:lstStyle/>
          <a:p>
            <a:endParaRPr lang="fr-FR" dirty="0"/>
          </a:p>
        </p:txBody>
      </p:sp>
      <p:pic>
        <p:nvPicPr>
          <p:cNvPr id="5" name="Image 4"/>
          <p:cNvPicPr/>
          <p:nvPr/>
        </p:nvPicPr>
        <p:blipFill>
          <a:blip r:embed="rId2">
            <a:lum bright="-10000" contrast="30000"/>
          </a:blip>
          <a:srcRect l="56251" t="24348" r="10527" b="6284"/>
          <a:stretch>
            <a:fillRect/>
          </a:stretch>
        </p:blipFill>
        <p:spPr bwMode="auto">
          <a:xfrm>
            <a:off x="928662" y="857232"/>
            <a:ext cx="6929486" cy="578647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100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 y="142876"/>
            <a:ext cx="7858180" cy="1428736"/>
          </a:xfrm>
        </p:spPr>
        <p:txBody>
          <a:bodyPr>
            <a:normAutofit fontScale="90000"/>
          </a:bodyPr>
          <a:lstStyle/>
          <a:p>
            <a:pPr algn="l"/>
            <a:r>
              <a:rPr lang="fr-FR" sz="4400" dirty="0" smtClean="0">
                <a:solidFill>
                  <a:schemeClr val="accent1">
                    <a:lumMod val="75000"/>
                  </a:schemeClr>
                </a:solidFill>
              </a:rPr>
              <a:t> </a:t>
            </a:r>
            <a:r>
              <a:rPr lang="fr-FR" sz="2400" dirty="0" smtClean="0">
                <a:solidFill>
                  <a:schemeClr val="accent1">
                    <a:lumMod val="75000"/>
                  </a:schemeClr>
                </a:solidFill>
              </a:rPr>
              <a:t>Représentation graphique du MCT : </a:t>
            </a:r>
            <a:br>
              <a:rPr lang="fr-FR" sz="2400" dirty="0" smtClean="0">
                <a:solidFill>
                  <a:schemeClr val="accent1">
                    <a:lumMod val="75000"/>
                  </a:schemeClr>
                </a:solidFill>
              </a:rPr>
            </a:br>
            <a:r>
              <a:rPr lang="fr-FR" sz="2400" dirty="0" smtClean="0">
                <a:solidFill>
                  <a:schemeClr val="accent1">
                    <a:lumMod val="75000"/>
                  </a:schemeClr>
                </a:solidFill>
              </a:rPr>
              <a:t>    A- processus 1 : réception </a:t>
            </a:r>
            <a:r>
              <a:rPr lang="fr-FR" dirty="0" smtClean="0"/>
              <a:t/>
            </a:r>
            <a:br>
              <a:rPr lang="fr-FR" dirty="0" smtClean="0"/>
            </a:br>
            <a:endParaRPr lang="fr-FR" dirty="0"/>
          </a:p>
        </p:txBody>
      </p:sp>
      <p:sp>
        <p:nvSpPr>
          <p:cNvPr id="4" name="Ellipse 3"/>
          <p:cNvSpPr/>
          <p:nvPr/>
        </p:nvSpPr>
        <p:spPr>
          <a:xfrm>
            <a:off x="4071934" y="214290"/>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Arrive de dossier </a:t>
            </a:r>
          </a:p>
          <a:p>
            <a:pPr algn="ctr"/>
            <a:endParaRPr lang="fr-FR" sz="1000" dirty="0" smtClean="0"/>
          </a:p>
          <a:p>
            <a:pPr algn="ctr"/>
            <a:endParaRPr lang="fr-FR" sz="1000" dirty="0"/>
          </a:p>
        </p:txBody>
      </p:sp>
      <p:sp>
        <p:nvSpPr>
          <p:cNvPr id="5" name="Triangle isocèle 4"/>
          <p:cNvSpPr/>
          <p:nvPr/>
        </p:nvSpPr>
        <p:spPr>
          <a:xfrm rot="10800000">
            <a:off x="4572000" y="1000108"/>
            <a:ext cx="428628" cy="214314"/>
          </a:xfrm>
          <a:prstGeom prst="triangle">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6" name="Rectangle 5"/>
          <p:cNvSpPr/>
          <p:nvPr/>
        </p:nvSpPr>
        <p:spPr>
          <a:xfrm>
            <a:off x="4000496" y="1285860"/>
            <a:ext cx="1643074" cy="57150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r>
              <a:rPr lang="fr-FR" sz="1000" dirty="0" smtClean="0"/>
              <a:t>          OK           </a:t>
            </a:r>
            <a:r>
              <a:rPr lang="fr-FR" sz="1000" dirty="0" err="1" smtClean="0"/>
              <a:t>OK</a:t>
            </a:r>
            <a:r>
              <a:rPr lang="fr-FR" sz="1000" dirty="0" smtClean="0"/>
              <a:t> </a:t>
            </a:r>
            <a:endParaRPr lang="fr-FR" sz="1000" dirty="0"/>
          </a:p>
        </p:txBody>
      </p:sp>
      <p:cxnSp>
        <p:nvCxnSpPr>
          <p:cNvPr id="8" name="Connecteur droit 7"/>
          <p:cNvCxnSpPr/>
          <p:nvPr/>
        </p:nvCxnSpPr>
        <p:spPr>
          <a:xfrm>
            <a:off x="4000496" y="1500174"/>
            <a:ext cx="164307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0" name="Connecteur droit 9"/>
          <p:cNvCxnSpPr/>
          <p:nvPr/>
        </p:nvCxnSpPr>
        <p:spPr>
          <a:xfrm rot="5400000">
            <a:off x="4606925" y="1678769"/>
            <a:ext cx="357190" cy="1588"/>
          </a:xfrm>
          <a:prstGeom prst="line">
            <a:avLst/>
          </a:prstGeom>
        </p:spPr>
        <p:style>
          <a:lnRef idx="1">
            <a:schemeClr val="accent4"/>
          </a:lnRef>
          <a:fillRef idx="0">
            <a:schemeClr val="accent4"/>
          </a:fillRef>
          <a:effectRef idx="0">
            <a:schemeClr val="accent4"/>
          </a:effectRef>
          <a:fontRef idx="minor">
            <a:schemeClr val="tx1"/>
          </a:fontRef>
        </p:style>
      </p:cxnSp>
      <p:sp>
        <p:nvSpPr>
          <p:cNvPr id="14" name="ZoneTexte 13"/>
          <p:cNvSpPr txBox="1"/>
          <p:nvPr/>
        </p:nvSpPr>
        <p:spPr>
          <a:xfrm>
            <a:off x="4214810" y="1285860"/>
            <a:ext cx="1643074" cy="230832"/>
          </a:xfrm>
          <a:prstGeom prst="rect">
            <a:avLst/>
          </a:prstGeom>
          <a:noFill/>
        </p:spPr>
        <p:txBody>
          <a:bodyPr wrap="square" rtlCol="0">
            <a:spAutoFit/>
          </a:bodyPr>
          <a:lstStyle/>
          <a:p>
            <a:r>
              <a:rPr lang="fr-FR" sz="900" dirty="0" smtClean="0"/>
              <a:t>Vérification préalable </a:t>
            </a:r>
            <a:endParaRPr lang="fr-FR" sz="900" dirty="0"/>
          </a:p>
        </p:txBody>
      </p:sp>
      <p:cxnSp>
        <p:nvCxnSpPr>
          <p:cNvPr id="19" name="Connecteur droit 18"/>
          <p:cNvCxnSpPr/>
          <p:nvPr/>
        </p:nvCxnSpPr>
        <p:spPr>
          <a:xfrm>
            <a:off x="4929190" y="1571612"/>
            <a:ext cx="214314" cy="1588"/>
          </a:xfrm>
          <a:prstGeom prst="line">
            <a:avLst/>
          </a:prstGeom>
        </p:spPr>
        <p:style>
          <a:lnRef idx="1">
            <a:schemeClr val="dk1"/>
          </a:lnRef>
          <a:fillRef idx="0">
            <a:schemeClr val="dk1"/>
          </a:fillRef>
          <a:effectRef idx="0">
            <a:schemeClr val="dk1"/>
          </a:effectRef>
          <a:fontRef idx="minor">
            <a:schemeClr val="tx1"/>
          </a:fontRef>
        </p:style>
      </p:cxnSp>
      <p:sp>
        <p:nvSpPr>
          <p:cNvPr id="28" name="Ellipse 27"/>
          <p:cNvSpPr/>
          <p:nvPr/>
        </p:nvSpPr>
        <p:spPr>
          <a:xfrm>
            <a:off x="5786446" y="2000240"/>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rejet </a:t>
            </a:r>
          </a:p>
          <a:p>
            <a:pPr algn="ctr"/>
            <a:endParaRPr lang="fr-FR" sz="1000" dirty="0" smtClean="0"/>
          </a:p>
          <a:p>
            <a:pPr algn="ctr"/>
            <a:endParaRPr lang="fr-FR" sz="1000" dirty="0"/>
          </a:p>
        </p:txBody>
      </p:sp>
      <p:sp>
        <p:nvSpPr>
          <p:cNvPr id="29" name="Ellipse 28"/>
          <p:cNvSpPr/>
          <p:nvPr/>
        </p:nvSpPr>
        <p:spPr>
          <a:xfrm>
            <a:off x="3357554" y="207167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r>
              <a:rPr lang="fr-FR" sz="1000" dirty="0" smtClean="0"/>
              <a:t> </a:t>
            </a:r>
          </a:p>
          <a:p>
            <a:pPr algn="ctr"/>
            <a:r>
              <a:rPr lang="fr-FR" sz="1000" dirty="0" smtClean="0"/>
              <a:t>Dossier accepté </a:t>
            </a:r>
          </a:p>
          <a:p>
            <a:pPr algn="ctr"/>
            <a:endParaRPr lang="fr-FR" sz="1000" dirty="0" smtClean="0"/>
          </a:p>
          <a:p>
            <a:pPr algn="ctr"/>
            <a:endParaRPr lang="fr-FR" sz="1000" dirty="0"/>
          </a:p>
        </p:txBody>
      </p:sp>
      <p:sp>
        <p:nvSpPr>
          <p:cNvPr id="30" name="Triangle isocèle 29"/>
          <p:cNvSpPr/>
          <p:nvPr/>
        </p:nvSpPr>
        <p:spPr>
          <a:xfrm rot="10800000">
            <a:off x="3643306" y="2928934"/>
            <a:ext cx="571504" cy="285752"/>
          </a:xfrm>
          <a:prstGeom prst="triangle">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31" name="Rectangle 30"/>
          <p:cNvSpPr/>
          <p:nvPr/>
        </p:nvSpPr>
        <p:spPr>
          <a:xfrm>
            <a:off x="2786050" y="3286124"/>
            <a:ext cx="1571636" cy="1214446"/>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r>
              <a:rPr lang="fr-FR" sz="1000" dirty="0" smtClean="0"/>
              <a:t>          </a:t>
            </a:r>
          </a:p>
          <a:p>
            <a:endParaRPr lang="fr-FR" sz="1000" dirty="0" smtClean="0"/>
          </a:p>
          <a:p>
            <a:endParaRPr lang="fr-FR" sz="1000" dirty="0" smtClean="0"/>
          </a:p>
          <a:p>
            <a:endParaRPr lang="fr-FR" sz="1000" dirty="0" smtClean="0"/>
          </a:p>
          <a:p>
            <a:r>
              <a:rPr lang="fr-FR" sz="1000" dirty="0" smtClean="0"/>
              <a:t>           </a:t>
            </a:r>
          </a:p>
          <a:p>
            <a:endParaRPr lang="fr-FR" sz="1000" dirty="0" smtClean="0"/>
          </a:p>
          <a:p>
            <a:r>
              <a:rPr lang="fr-FR" sz="1000" dirty="0" smtClean="0"/>
              <a:t>          OK           </a:t>
            </a:r>
            <a:r>
              <a:rPr lang="fr-FR" sz="1000" dirty="0" err="1" smtClean="0"/>
              <a:t>OK</a:t>
            </a:r>
            <a:r>
              <a:rPr lang="fr-FR" sz="1000" dirty="0" smtClean="0"/>
              <a:t> </a:t>
            </a:r>
            <a:endParaRPr lang="fr-FR" sz="1000" dirty="0"/>
          </a:p>
        </p:txBody>
      </p:sp>
      <p:sp>
        <p:nvSpPr>
          <p:cNvPr id="32" name="ZoneTexte 31"/>
          <p:cNvSpPr txBox="1"/>
          <p:nvPr/>
        </p:nvSpPr>
        <p:spPr>
          <a:xfrm>
            <a:off x="2786050" y="3291488"/>
            <a:ext cx="1643074" cy="923330"/>
          </a:xfrm>
          <a:prstGeom prst="rect">
            <a:avLst/>
          </a:prstGeom>
          <a:noFill/>
        </p:spPr>
        <p:txBody>
          <a:bodyPr wrap="square" rtlCol="0">
            <a:spAutoFit/>
          </a:bodyPr>
          <a:lstStyle/>
          <a:p>
            <a:r>
              <a:rPr lang="fr-FR" sz="900" dirty="0" smtClean="0"/>
              <a:t>-examinassions de dossier </a:t>
            </a:r>
          </a:p>
          <a:p>
            <a:pPr>
              <a:buFontTx/>
              <a:buChar char="-"/>
            </a:pPr>
            <a:r>
              <a:rPr lang="fr-FR" sz="900" dirty="0" smtClean="0"/>
              <a:t>Attribuer au dossier un </a:t>
            </a:r>
          </a:p>
          <a:p>
            <a:pPr>
              <a:buFontTx/>
              <a:buChar char="-"/>
            </a:pPr>
            <a:r>
              <a:rPr lang="fr-FR" sz="900" dirty="0" smtClean="0"/>
              <a:t>Numéro de dossier</a:t>
            </a:r>
          </a:p>
          <a:p>
            <a:pPr>
              <a:buFontTx/>
              <a:buChar char="-"/>
            </a:pPr>
            <a:r>
              <a:rPr lang="fr-FR" sz="900" dirty="0" smtClean="0"/>
              <a:t>Saisie dans le registre</a:t>
            </a:r>
          </a:p>
          <a:p>
            <a:r>
              <a:rPr lang="fr-FR" sz="900" dirty="0" smtClean="0"/>
              <a:t>- Attribuer au dossier un numéro de pré liquidation </a:t>
            </a:r>
            <a:endParaRPr lang="fr-FR" sz="900" dirty="0"/>
          </a:p>
        </p:txBody>
      </p:sp>
      <p:sp>
        <p:nvSpPr>
          <p:cNvPr id="33" name="Ellipse 32"/>
          <p:cNvSpPr/>
          <p:nvPr/>
        </p:nvSpPr>
        <p:spPr>
          <a:xfrm>
            <a:off x="7072330" y="350043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Arrive de pièce  </a:t>
            </a:r>
          </a:p>
          <a:p>
            <a:pPr algn="ctr"/>
            <a:endParaRPr lang="fr-FR" sz="1000" dirty="0" smtClean="0"/>
          </a:p>
          <a:p>
            <a:pPr algn="ctr"/>
            <a:endParaRPr lang="fr-FR" sz="1000" dirty="0"/>
          </a:p>
        </p:txBody>
      </p:sp>
      <p:sp>
        <p:nvSpPr>
          <p:cNvPr id="34" name="Ellipse 33"/>
          <p:cNvSpPr/>
          <p:nvPr/>
        </p:nvSpPr>
        <p:spPr>
          <a:xfrm>
            <a:off x="5214942" y="3571876"/>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Convocation  </a:t>
            </a:r>
          </a:p>
          <a:p>
            <a:pPr algn="ctr"/>
            <a:endParaRPr lang="fr-FR" sz="1000" dirty="0" smtClean="0"/>
          </a:p>
          <a:p>
            <a:pPr algn="ctr"/>
            <a:endParaRPr lang="fr-FR" sz="1000" dirty="0"/>
          </a:p>
        </p:txBody>
      </p:sp>
      <p:sp>
        <p:nvSpPr>
          <p:cNvPr id="35" name="Triangle isocèle 34"/>
          <p:cNvSpPr/>
          <p:nvPr/>
        </p:nvSpPr>
        <p:spPr>
          <a:xfrm rot="10800000">
            <a:off x="6572264" y="4214818"/>
            <a:ext cx="785818" cy="285752"/>
          </a:xfrm>
          <a:prstGeom prst="triangle">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800" dirty="0"/>
          </a:p>
        </p:txBody>
      </p:sp>
      <p:sp>
        <p:nvSpPr>
          <p:cNvPr id="36" name="Rectangle 35"/>
          <p:cNvSpPr/>
          <p:nvPr/>
        </p:nvSpPr>
        <p:spPr>
          <a:xfrm>
            <a:off x="6215074" y="4500570"/>
            <a:ext cx="1714512" cy="642942"/>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r>
              <a:rPr lang="fr-FR" sz="1000" dirty="0" smtClean="0"/>
              <a:t>         </a:t>
            </a:r>
          </a:p>
          <a:p>
            <a:r>
              <a:rPr lang="fr-FR" sz="1000" dirty="0" smtClean="0"/>
              <a:t>          OK           </a:t>
            </a:r>
            <a:r>
              <a:rPr lang="fr-FR" sz="1000" dirty="0" err="1" smtClean="0"/>
              <a:t>OK</a:t>
            </a:r>
            <a:r>
              <a:rPr lang="fr-FR" sz="1000" dirty="0" smtClean="0"/>
              <a:t> </a:t>
            </a:r>
            <a:endParaRPr lang="fr-FR" sz="1000" dirty="0"/>
          </a:p>
        </p:txBody>
      </p:sp>
      <p:sp>
        <p:nvSpPr>
          <p:cNvPr id="37" name="ZoneTexte 36"/>
          <p:cNvSpPr txBox="1"/>
          <p:nvPr/>
        </p:nvSpPr>
        <p:spPr>
          <a:xfrm>
            <a:off x="6286512" y="4572008"/>
            <a:ext cx="1643074" cy="230832"/>
          </a:xfrm>
          <a:prstGeom prst="rect">
            <a:avLst/>
          </a:prstGeom>
          <a:noFill/>
        </p:spPr>
        <p:txBody>
          <a:bodyPr wrap="square" rtlCol="0">
            <a:spAutoFit/>
          </a:bodyPr>
          <a:lstStyle/>
          <a:p>
            <a:r>
              <a:rPr lang="fr-FR" sz="900" dirty="0" smtClean="0"/>
              <a:t>Conformation de dossier </a:t>
            </a:r>
            <a:endParaRPr lang="fr-FR" sz="900" dirty="0"/>
          </a:p>
        </p:txBody>
      </p:sp>
      <p:sp>
        <p:nvSpPr>
          <p:cNvPr id="38" name="Ellipse 37"/>
          <p:cNvSpPr/>
          <p:nvPr/>
        </p:nvSpPr>
        <p:spPr>
          <a:xfrm>
            <a:off x="7143768" y="564357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Dossier bloqué  </a:t>
            </a:r>
          </a:p>
          <a:p>
            <a:pPr algn="ctr"/>
            <a:endParaRPr lang="fr-FR" sz="1000" dirty="0" smtClean="0"/>
          </a:p>
          <a:p>
            <a:pPr algn="ctr"/>
            <a:endParaRPr lang="fr-FR" sz="1000" dirty="0"/>
          </a:p>
        </p:txBody>
      </p:sp>
      <p:sp>
        <p:nvSpPr>
          <p:cNvPr id="39" name="Ellipse 38"/>
          <p:cNvSpPr/>
          <p:nvPr/>
        </p:nvSpPr>
        <p:spPr>
          <a:xfrm>
            <a:off x="4429124" y="564357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Dossier Enregistré  </a:t>
            </a:r>
          </a:p>
          <a:p>
            <a:pPr algn="ctr"/>
            <a:endParaRPr lang="fr-FR" sz="1000" dirty="0" smtClean="0"/>
          </a:p>
          <a:p>
            <a:pPr algn="ctr"/>
            <a:endParaRPr lang="fr-FR" sz="1000" dirty="0"/>
          </a:p>
        </p:txBody>
      </p:sp>
      <p:sp>
        <p:nvSpPr>
          <p:cNvPr id="40" name="Ellipse 39"/>
          <p:cNvSpPr/>
          <p:nvPr/>
        </p:nvSpPr>
        <p:spPr>
          <a:xfrm>
            <a:off x="3929058" y="4714884"/>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Carte de </a:t>
            </a:r>
          </a:p>
          <a:p>
            <a:pPr algn="ctr"/>
            <a:r>
              <a:rPr lang="fr-FR" sz="1000" dirty="0" smtClean="0"/>
              <a:t>Retraite  </a:t>
            </a:r>
          </a:p>
          <a:p>
            <a:pPr algn="ctr"/>
            <a:endParaRPr lang="fr-FR" sz="1000" dirty="0" smtClean="0"/>
          </a:p>
          <a:p>
            <a:pPr algn="ctr"/>
            <a:endParaRPr lang="fr-FR" sz="1000" dirty="0"/>
          </a:p>
        </p:txBody>
      </p:sp>
      <p:sp>
        <p:nvSpPr>
          <p:cNvPr id="41" name="Ellipse 40"/>
          <p:cNvSpPr/>
          <p:nvPr/>
        </p:nvSpPr>
        <p:spPr>
          <a:xfrm>
            <a:off x="1714480" y="4714884"/>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a:t>
            </a:r>
          </a:p>
          <a:p>
            <a:pPr algn="ctr"/>
            <a:r>
              <a:rPr lang="fr-FR" sz="1000" dirty="0" smtClean="0"/>
              <a:t>Enregistré  </a:t>
            </a:r>
          </a:p>
          <a:p>
            <a:pPr algn="ctr"/>
            <a:endParaRPr lang="fr-FR" sz="1000" dirty="0" smtClean="0"/>
          </a:p>
          <a:p>
            <a:pPr algn="ctr"/>
            <a:endParaRPr lang="fr-FR" sz="1000" dirty="0"/>
          </a:p>
        </p:txBody>
      </p:sp>
      <p:sp>
        <p:nvSpPr>
          <p:cNvPr id="42" name="Ellipse 41"/>
          <p:cNvSpPr/>
          <p:nvPr/>
        </p:nvSpPr>
        <p:spPr>
          <a:xfrm>
            <a:off x="1785918" y="564357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a:t>
            </a:r>
          </a:p>
          <a:p>
            <a:pPr algn="ctr"/>
            <a:r>
              <a:rPr lang="fr-FR" sz="1000" dirty="0" smtClean="0"/>
              <a:t>Pré liquidé  </a:t>
            </a:r>
          </a:p>
          <a:p>
            <a:pPr algn="ctr"/>
            <a:endParaRPr lang="fr-FR" sz="1000" dirty="0" smtClean="0"/>
          </a:p>
          <a:p>
            <a:pPr algn="ctr"/>
            <a:endParaRPr lang="fr-FR" sz="1000" dirty="0"/>
          </a:p>
        </p:txBody>
      </p:sp>
      <p:cxnSp>
        <p:nvCxnSpPr>
          <p:cNvPr id="46" name="Connecteur droit 45"/>
          <p:cNvCxnSpPr/>
          <p:nvPr/>
        </p:nvCxnSpPr>
        <p:spPr>
          <a:xfrm rot="5400000">
            <a:off x="3322629" y="4321181"/>
            <a:ext cx="357190"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47" name="Connecteur droit 46"/>
          <p:cNvCxnSpPr/>
          <p:nvPr/>
        </p:nvCxnSpPr>
        <p:spPr>
          <a:xfrm>
            <a:off x="2786050" y="4143380"/>
            <a:ext cx="1571636"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49" name="Connecteur droit 48"/>
          <p:cNvCxnSpPr/>
          <p:nvPr/>
        </p:nvCxnSpPr>
        <p:spPr>
          <a:xfrm>
            <a:off x="3714744" y="4356106"/>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50" name="Connecteur droit 49"/>
          <p:cNvCxnSpPr/>
          <p:nvPr/>
        </p:nvCxnSpPr>
        <p:spPr>
          <a:xfrm>
            <a:off x="6215074" y="4786322"/>
            <a:ext cx="1714512" cy="1"/>
          </a:xfrm>
          <a:prstGeom prst="line">
            <a:avLst/>
          </a:prstGeom>
        </p:spPr>
        <p:style>
          <a:lnRef idx="1">
            <a:schemeClr val="accent4"/>
          </a:lnRef>
          <a:fillRef idx="0">
            <a:schemeClr val="accent4"/>
          </a:fillRef>
          <a:effectRef idx="0">
            <a:schemeClr val="accent4"/>
          </a:effectRef>
          <a:fontRef idx="minor">
            <a:schemeClr val="tx1"/>
          </a:fontRef>
        </p:style>
      </p:cxnSp>
      <p:cxnSp>
        <p:nvCxnSpPr>
          <p:cNvPr id="51" name="Connecteur droit 50"/>
          <p:cNvCxnSpPr/>
          <p:nvPr/>
        </p:nvCxnSpPr>
        <p:spPr>
          <a:xfrm rot="5400000">
            <a:off x="6894529" y="4964123"/>
            <a:ext cx="357190"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52" name="Connecteur droit 51"/>
          <p:cNvCxnSpPr/>
          <p:nvPr/>
        </p:nvCxnSpPr>
        <p:spPr>
          <a:xfrm>
            <a:off x="7143768" y="4857760"/>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54" name="Connecteur droit avec flèche 53"/>
          <p:cNvCxnSpPr/>
          <p:nvPr/>
        </p:nvCxnSpPr>
        <p:spPr>
          <a:xfrm rot="5400000">
            <a:off x="4679951" y="892951"/>
            <a:ext cx="214314"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9" name="Connecteur droit avec flèche 58"/>
          <p:cNvCxnSpPr/>
          <p:nvPr/>
        </p:nvCxnSpPr>
        <p:spPr>
          <a:xfrm rot="5400000">
            <a:off x="4250529" y="1893083"/>
            <a:ext cx="214314" cy="1428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1" name="Connecteur droit avec flèche 60"/>
          <p:cNvCxnSpPr/>
          <p:nvPr/>
        </p:nvCxnSpPr>
        <p:spPr>
          <a:xfrm rot="16200000" flipH="1">
            <a:off x="5572132" y="1857364"/>
            <a:ext cx="285752" cy="28575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3" name="Connecteur droit avec flèche 62"/>
          <p:cNvCxnSpPr/>
          <p:nvPr/>
        </p:nvCxnSpPr>
        <p:spPr>
          <a:xfrm rot="5400000">
            <a:off x="3786182" y="2786058"/>
            <a:ext cx="28575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5" name="Connecteur droit avec flèche 64"/>
          <p:cNvCxnSpPr/>
          <p:nvPr/>
        </p:nvCxnSpPr>
        <p:spPr>
          <a:xfrm rot="5400000">
            <a:off x="2786050" y="4500570"/>
            <a:ext cx="214314" cy="2143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7" name="Connecteur droit avec flèche 66"/>
          <p:cNvCxnSpPr/>
          <p:nvPr/>
        </p:nvCxnSpPr>
        <p:spPr>
          <a:xfrm rot="16200000" flipH="1">
            <a:off x="4071934" y="4572008"/>
            <a:ext cx="285752" cy="1428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69" name="Connecteur droit avec flèche 68"/>
          <p:cNvCxnSpPr>
            <a:stCxn id="41" idx="4"/>
            <a:endCxn id="42" idx="0"/>
          </p:cNvCxnSpPr>
          <p:nvPr/>
        </p:nvCxnSpPr>
        <p:spPr>
          <a:xfrm rot="16200000" flipH="1">
            <a:off x="2393141" y="5429264"/>
            <a:ext cx="357190" cy="7143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1" name="Connecteur droit avec flèche 70"/>
          <p:cNvCxnSpPr>
            <a:stCxn id="39" idx="2"/>
            <a:endCxn id="42" idx="6"/>
          </p:cNvCxnSpPr>
          <p:nvPr/>
        </p:nvCxnSpPr>
        <p:spPr>
          <a:xfrm rot="10800000">
            <a:off x="3428992" y="5929330"/>
            <a:ext cx="100013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3" name="Connecteur droit avec flèche 72"/>
          <p:cNvCxnSpPr/>
          <p:nvPr/>
        </p:nvCxnSpPr>
        <p:spPr>
          <a:xfrm rot="5400000">
            <a:off x="5965041" y="5179231"/>
            <a:ext cx="642942" cy="57150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5" name="Connecteur droit avec flèche 74"/>
          <p:cNvCxnSpPr/>
          <p:nvPr/>
        </p:nvCxnSpPr>
        <p:spPr>
          <a:xfrm rot="16200000" flipH="1">
            <a:off x="7465239" y="5250669"/>
            <a:ext cx="500066" cy="28575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77" name="Connecteur droit avec flèche 76"/>
          <p:cNvCxnSpPr>
            <a:stCxn id="32" idx="3"/>
            <a:endCxn id="34" idx="2"/>
          </p:cNvCxnSpPr>
          <p:nvPr/>
        </p:nvCxnSpPr>
        <p:spPr>
          <a:xfrm>
            <a:off x="4429124" y="3753153"/>
            <a:ext cx="785818" cy="104475"/>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2" name="Connecteur droit avec flèche 81"/>
          <p:cNvCxnSpPr/>
          <p:nvPr/>
        </p:nvCxnSpPr>
        <p:spPr>
          <a:xfrm>
            <a:off x="6286512" y="4143379"/>
            <a:ext cx="357190" cy="142877"/>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84" name="Connecteur droit avec flèche 83"/>
          <p:cNvCxnSpPr/>
          <p:nvPr/>
        </p:nvCxnSpPr>
        <p:spPr>
          <a:xfrm rot="10800000" flipV="1">
            <a:off x="7286644" y="4071942"/>
            <a:ext cx="357192" cy="2143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97" name="ZoneTexte 96"/>
          <p:cNvSpPr txBox="1"/>
          <p:nvPr/>
        </p:nvSpPr>
        <p:spPr>
          <a:xfrm>
            <a:off x="6858016" y="4214818"/>
            <a:ext cx="357190" cy="200055"/>
          </a:xfrm>
          <a:prstGeom prst="rect">
            <a:avLst/>
          </a:prstGeom>
          <a:noFill/>
        </p:spPr>
        <p:txBody>
          <a:bodyPr wrap="square" rtlCol="0">
            <a:spAutoFit/>
          </a:bodyPr>
          <a:lstStyle/>
          <a:p>
            <a:r>
              <a:rPr lang="fr-FR" sz="700" dirty="0" smtClean="0"/>
              <a:t>ET </a:t>
            </a:r>
            <a:endParaRPr lang="fr-FR" sz="7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grpId="0"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par>
                                <p:cTn id="12" presetID="5" presetClass="entr" presetSubtype="10" fill="hold" nodeType="withEffect">
                                  <p:stCondLst>
                                    <p:cond delay="500"/>
                                  </p:stCondLst>
                                  <p:childTnLst>
                                    <p:set>
                                      <p:cBhvr>
                                        <p:cTn id="13" dur="1" fill="hold">
                                          <p:stCondLst>
                                            <p:cond delay="0"/>
                                          </p:stCondLst>
                                        </p:cTn>
                                        <p:tgtEl>
                                          <p:spTgt spid="54"/>
                                        </p:tgtEl>
                                        <p:attrNameLst>
                                          <p:attrName>style.visibility</p:attrName>
                                        </p:attrNameLst>
                                      </p:cBhvr>
                                      <p:to>
                                        <p:strVal val="visible"/>
                                      </p:to>
                                    </p:set>
                                    <p:animEffect transition="in" filter="checkerboard(across)">
                                      <p:cBhvr>
                                        <p:cTn id="14" dur="2000"/>
                                        <p:tgtEl>
                                          <p:spTgt spid="54"/>
                                        </p:tgtEl>
                                      </p:cBhvr>
                                    </p:animEffect>
                                  </p:childTnLst>
                                </p:cTn>
                              </p:par>
                              <p:par>
                                <p:cTn id="15" presetID="5" presetClass="entr" presetSubtype="1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2000"/>
                                        <p:tgtEl>
                                          <p:spTgt spid="5"/>
                                        </p:tgtEl>
                                      </p:cBhvr>
                                    </p:animEffect>
                                  </p:childTnLst>
                                </p:cTn>
                              </p:par>
                              <p:par>
                                <p:cTn id="18" presetID="5" presetClass="entr" presetSubtype="10"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2000"/>
                                        <p:tgtEl>
                                          <p:spTgt spid="6"/>
                                        </p:tgtEl>
                                      </p:cBhvr>
                                    </p:animEffect>
                                  </p:childTnLst>
                                </p:cTn>
                              </p:par>
                              <p:par>
                                <p:cTn id="21" presetID="5" presetClass="entr" presetSubtype="1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Effect transition="in" filter="checkerboard(across)">
                                      <p:cBhvr>
                                        <p:cTn id="23" dur="2000"/>
                                        <p:tgtEl>
                                          <p:spTgt spid="14"/>
                                        </p:tgtEl>
                                      </p:cBhvr>
                                    </p:animEffect>
                                  </p:childTnLst>
                                </p:cTn>
                              </p:par>
                              <p:par>
                                <p:cTn id="24" presetID="5" presetClass="entr" presetSubtype="10" fill="hold" nodeType="withEffect">
                                  <p:stCondLst>
                                    <p:cond delay="500"/>
                                  </p:stCondLst>
                                  <p:childTnLst>
                                    <p:set>
                                      <p:cBhvr>
                                        <p:cTn id="25" dur="1" fill="hold">
                                          <p:stCondLst>
                                            <p:cond delay="0"/>
                                          </p:stCondLst>
                                        </p:cTn>
                                        <p:tgtEl>
                                          <p:spTgt spid="8"/>
                                        </p:tgtEl>
                                        <p:attrNameLst>
                                          <p:attrName>style.visibility</p:attrName>
                                        </p:attrNameLst>
                                      </p:cBhvr>
                                      <p:to>
                                        <p:strVal val="visible"/>
                                      </p:to>
                                    </p:set>
                                    <p:animEffect transition="in" filter="checkerboard(across)">
                                      <p:cBhvr>
                                        <p:cTn id="26" dur="2000"/>
                                        <p:tgtEl>
                                          <p:spTgt spid="8"/>
                                        </p:tgtEl>
                                      </p:cBhvr>
                                    </p:animEffect>
                                  </p:childTnLst>
                                </p:cTn>
                              </p:par>
                              <p:par>
                                <p:cTn id="27" presetID="5" presetClass="entr" presetSubtype="10" fill="hold" nodeType="withEffect">
                                  <p:stCondLst>
                                    <p:cond delay="500"/>
                                  </p:stCondLst>
                                  <p:childTnLst>
                                    <p:set>
                                      <p:cBhvr>
                                        <p:cTn id="28" dur="1" fill="hold">
                                          <p:stCondLst>
                                            <p:cond delay="0"/>
                                          </p:stCondLst>
                                        </p:cTn>
                                        <p:tgtEl>
                                          <p:spTgt spid="10"/>
                                        </p:tgtEl>
                                        <p:attrNameLst>
                                          <p:attrName>style.visibility</p:attrName>
                                        </p:attrNameLst>
                                      </p:cBhvr>
                                      <p:to>
                                        <p:strVal val="visible"/>
                                      </p:to>
                                    </p:set>
                                    <p:animEffect transition="in" filter="checkerboard(across)">
                                      <p:cBhvr>
                                        <p:cTn id="29" dur="2000"/>
                                        <p:tgtEl>
                                          <p:spTgt spid="10"/>
                                        </p:tgtEl>
                                      </p:cBhvr>
                                    </p:animEffect>
                                  </p:childTnLst>
                                </p:cTn>
                              </p:par>
                              <p:par>
                                <p:cTn id="30" presetID="5" presetClass="entr" presetSubtype="10" fill="hold" nodeType="withEffect">
                                  <p:stCondLst>
                                    <p:cond delay="500"/>
                                  </p:stCondLst>
                                  <p:childTnLst>
                                    <p:set>
                                      <p:cBhvr>
                                        <p:cTn id="31" dur="1" fill="hold">
                                          <p:stCondLst>
                                            <p:cond delay="0"/>
                                          </p:stCondLst>
                                        </p:cTn>
                                        <p:tgtEl>
                                          <p:spTgt spid="19"/>
                                        </p:tgtEl>
                                        <p:attrNameLst>
                                          <p:attrName>style.visibility</p:attrName>
                                        </p:attrNameLst>
                                      </p:cBhvr>
                                      <p:to>
                                        <p:strVal val="visible"/>
                                      </p:to>
                                    </p:set>
                                    <p:animEffect transition="in" filter="checkerboard(across)">
                                      <p:cBhvr>
                                        <p:cTn id="32" dur="2000"/>
                                        <p:tgtEl>
                                          <p:spTgt spid="19"/>
                                        </p:tgtEl>
                                      </p:cBhvr>
                                    </p:animEffect>
                                  </p:childTnLst>
                                </p:cTn>
                              </p:par>
                              <p:par>
                                <p:cTn id="33" presetID="5" presetClass="entr" presetSubtype="10" fill="hold" nodeType="withEffect">
                                  <p:stCondLst>
                                    <p:cond delay="500"/>
                                  </p:stCondLst>
                                  <p:childTnLst>
                                    <p:set>
                                      <p:cBhvr>
                                        <p:cTn id="34" dur="1" fill="hold">
                                          <p:stCondLst>
                                            <p:cond delay="0"/>
                                          </p:stCondLst>
                                        </p:cTn>
                                        <p:tgtEl>
                                          <p:spTgt spid="61"/>
                                        </p:tgtEl>
                                        <p:attrNameLst>
                                          <p:attrName>style.visibility</p:attrName>
                                        </p:attrNameLst>
                                      </p:cBhvr>
                                      <p:to>
                                        <p:strVal val="visible"/>
                                      </p:to>
                                    </p:set>
                                    <p:animEffect transition="in" filter="checkerboard(across)">
                                      <p:cBhvr>
                                        <p:cTn id="35" dur="2000"/>
                                        <p:tgtEl>
                                          <p:spTgt spid="61"/>
                                        </p:tgtEl>
                                      </p:cBhvr>
                                    </p:animEffect>
                                  </p:childTnLst>
                                </p:cTn>
                              </p:par>
                              <p:par>
                                <p:cTn id="36" presetID="5" presetClass="entr" presetSubtype="10" fill="hold" grpId="0" nodeType="withEffect">
                                  <p:stCondLst>
                                    <p:cond delay="500"/>
                                  </p:stCondLst>
                                  <p:childTnLst>
                                    <p:set>
                                      <p:cBhvr>
                                        <p:cTn id="37" dur="1" fill="hold">
                                          <p:stCondLst>
                                            <p:cond delay="0"/>
                                          </p:stCondLst>
                                        </p:cTn>
                                        <p:tgtEl>
                                          <p:spTgt spid="28"/>
                                        </p:tgtEl>
                                        <p:attrNameLst>
                                          <p:attrName>style.visibility</p:attrName>
                                        </p:attrNameLst>
                                      </p:cBhvr>
                                      <p:to>
                                        <p:strVal val="visible"/>
                                      </p:to>
                                    </p:set>
                                    <p:animEffect transition="in" filter="checkerboard(across)">
                                      <p:cBhvr>
                                        <p:cTn id="38" dur="2000"/>
                                        <p:tgtEl>
                                          <p:spTgt spid="28"/>
                                        </p:tgtEl>
                                      </p:cBhvr>
                                    </p:animEffect>
                                  </p:childTnLst>
                                </p:cTn>
                              </p:par>
                              <p:par>
                                <p:cTn id="39" presetID="5" presetClass="entr" presetSubtype="10" fill="hold" nodeType="withEffect">
                                  <p:stCondLst>
                                    <p:cond delay="500"/>
                                  </p:stCondLst>
                                  <p:childTnLst>
                                    <p:set>
                                      <p:cBhvr>
                                        <p:cTn id="40" dur="1" fill="hold">
                                          <p:stCondLst>
                                            <p:cond delay="0"/>
                                          </p:stCondLst>
                                        </p:cTn>
                                        <p:tgtEl>
                                          <p:spTgt spid="59"/>
                                        </p:tgtEl>
                                        <p:attrNameLst>
                                          <p:attrName>style.visibility</p:attrName>
                                        </p:attrNameLst>
                                      </p:cBhvr>
                                      <p:to>
                                        <p:strVal val="visible"/>
                                      </p:to>
                                    </p:set>
                                    <p:animEffect transition="in" filter="checkerboard(across)">
                                      <p:cBhvr>
                                        <p:cTn id="41" dur="2000"/>
                                        <p:tgtEl>
                                          <p:spTgt spid="59"/>
                                        </p:tgtEl>
                                      </p:cBhvr>
                                    </p:animEffect>
                                  </p:childTnLst>
                                </p:cTn>
                              </p:par>
                              <p:par>
                                <p:cTn id="42" presetID="5" presetClass="entr" presetSubtype="10" fill="hold" grpId="0" nodeType="withEffect">
                                  <p:stCondLst>
                                    <p:cond delay="500"/>
                                  </p:stCondLst>
                                  <p:childTnLst>
                                    <p:set>
                                      <p:cBhvr>
                                        <p:cTn id="43" dur="1" fill="hold">
                                          <p:stCondLst>
                                            <p:cond delay="0"/>
                                          </p:stCondLst>
                                        </p:cTn>
                                        <p:tgtEl>
                                          <p:spTgt spid="29"/>
                                        </p:tgtEl>
                                        <p:attrNameLst>
                                          <p:attrName>style.visibility</p:attrName>
                                        </p:attrNameLst>
                                      </p:cBhvr>
                                      <p:to>
                                        <p:strVal val="visible"/>
                                      </p:to>
                                    </p:set>
                                    <p:animEffect transition="in" filter="checkerboard(across)">
                                      <p:cBhvr>
                                        <p:cTn id="44" dur="2000"/>
                                        <p:tgtEl>
                                          <p:spTgt spid="29"/>
                                        </p:tgtEl>
                                      </p:cBhvr>
                                    </p:animEffect>
                                  </p:childTnLst>
                                </p:cTn>
                              </p:par>
                              <p:par>
                                <p:cTn id="45" presetID="5" presetClass="entr" presetSubtype="10" fill="hold" nodeType="withEffect">
                                  <p:stCondLst>
                                    <p:cond delay="500"/>
                                  </p:stCondLst>
                                  <p:childTnLst>
                                    <p:set>
                                      <p:cBhvr>
                                        <p:cTn id="46" dur="1" fill="hold">
                                          <p:stCondLst>
                                            <p:cond delay="0"/>
                                          </p:stCondLst>
                                        </p:cTn>
                                        <p:tgtEl>
                                          <p:spTgt spid="63"/>
                                        </p:tgtEl>
                                        <p:attrNameLst>
                                          <p:attrName>style.visibility</p:attrName>
                                        </p:attrNameLst>
                                      </p:cBhvr>
                                      <p:to>
                                        <p:strVal val="visible"/>
                                      </p:to>
                                    </p:set>
                                    <p:animEffect transition="in" filter="checkerboard(across)">
                                      <p:cBhvr>
                                        <p:cTn id="47" dur="2000"/>
                                        <p:tgtEl>
                                          <p:spTgt spid="63"/>
                                        </p:tgtEl>
                                      </p:cBhvr>
                                    </p:animEffect>
                                  </p:childTnLst>
                                </p:cTn>
                              </p:par>
                              <p:par>
                                <p:cTn id="48" presetID="5" presetClass="entr" presetSubtype="10" fill="hold" grpId="0" nodeType="withEffect">
                                  <p:stCondLst>
                                    <p:cond delay="500"/>
                                  </p:stCondLst>
                                  <p:childTnLst>
                                    <p:set>
                                      <p:cBhvr>
                                        <p:cTn id="49" dur="1" fill="hold">
                                          <p:stCondLst>
                                            <p:cond delay="0"/>
                                          </p:stCondLst>
                                        </p:cTn>
                                        <p:tgtEl>
                                          <p:spTgt spid="30"/>
                                        </p:tgtEl>
                                        <p:attrNameLst>
                                          <p:attrName>style.visibility</p:attrName>
                                        </p:attrNameLst>
                                      </p:cBhvr>
                                      <p:to>
                                        <p:strVal val="visible"/>
                                      </p:to>
                                    </p:set>
                                    <p:animEffect transition="in" filter="checkerboard(across)">
                                      <p:cBhvr>
                                        <p:cTn id="50" dur="2000"/>
                                        <p:tgtEl>
                                          <p:spTgt spid="30"/>
                                        </p:tgtEl>
                                      </p:cBhvr>
                                    </p:animEffect>
                                  </p:childTnLst>
                                </p:cTn>
                              </p:par>
                              <p:par>
                                <p:cTn id="51" presetID="5" presetClass="entr" presetSubtype="10" fill="hold" grpId="0" nodeType="withEffect">
                                  <p:stCondLst>
                                    <p:cond delay="500"/>
                                  </p:stCondLst>
                                  <p:childTnLst>
                                    <p:set>
                                      <p:cBhvr>
                                        <p:cTn id="52" dur="1" fill="hold">
                                          <p:stCondLst>
                                            <p:cond delay="0"/>
                                          </p:stCondLst>
                                        </p:cTn>
                                        <p:tgtEl>
                                          <p:spTgt spid="31"/>
                                        </p:tgtEl>
                                        <p:attrNameLst>
                                          <p:attrName>style.visibility</p:attrName>
                                        </p:attrNameLst>
                                      </p:cBhvr>
                                      <p:to>
                                        <p:strVal val="visible"/>
                                      </p:to>
                                    </p:set>
                                    <p:animEffect transition="in" filter="checkerboard(across)">
                                      <p:cBhvr>
                                        <p:cTn id="53" dur="2000"/>
                                        <p:tgtEl>
                                          <p:spTgt spid="31"/>
                                        </p:tgtEl>
                                      </p:cBhvr>
                                    </p:animEffect>
                                  </p:childTnLst>
                                </p:cTn>
                              </p:par>
                              <p:par>
                                <p:cTn id="54" presetID="5" presetClass="entr" presetSubtype="10" fill="hold" grpId="0" nodeType="withEffect">
                                  <p:stCondLst>
                                    <p:cond delay="500"/>
                                  </p:stCondLst>
                                  <p:childTnLst>
                                    <p:set>
                                      <p:cBhvr>
                                        <p:cTn id="55" dur="1" fill="hold">
                                          <p:stCondLst>
                                            <p:cond delay="0"/>
                                          </p:stCondLst>
                                        </p:cTn>
                                        <p:tgtEl>
                                          <p:spTgt spid="32"/>
                                        </p:tgtEl>
                                        <p:attrNameLst>
                                          <p:attrName>style.visibility</p:attrName>
                                        </p:attrNameLst>
                                      </p:cBhvr>
                                      <p:to>
                                        <p:strVal val="visible"/>
                                      </p:to>
                                    </p:set>
                                    <p:animEffect transition="in" filter="checkerboard(across)">
                                      <p:cBhvr>
                                        <p:cTn id="56" dur="2000"/>
                                        <p:tgtEl>
                                          <p:spTgt spid="32"/>
                                        </p:tgtEl>
                                      </p:cBhvr>
                                    </p:animEffect>
                                  </p:childTnLst>
                                </p:cTn>
                              </p:par>
                              <p:par>
                                <p:cTn id="57" presetID="5" presetClass="entr" presetSubtype="10" fill="hold" nodeType="withEffect">
                                  <p:stCondLst>
                                    <p:cond delay="500"/>
                                  </p:stCondLst>
                                  <p:childTnLst>
                                    <p:set>
                                      <p:cBhvr>
                                        <p:cTn id="58" dur="1" fill="hold">
                                          <p:stCondLst>
                                            <p:cond delay="0"/>
                                          </p:stCondLst>
                                        </p:cTn>
                                        <p:tgtEl>
                                          <p:spTgt spid="47"/>
                                        </p:tgtEl>
                                        <p:attrNameLst>
                                          <p:attrName>style.visibility</p:attrName>
                                        </p:attrNameLst>
                                      </p:cBhvr>
                                      <p:to>
                                        <p:strVal val="visible"/>
                                      </p:to>
                                    </p:set>
                                    <p:animEffect transition="in" filter="checkerboard(across)">
                                      <p:cBhvr>
                                        <p:cTn id="59" dur="2000"/>
                                        <p:tgtEl>
                                          <p:spTgt spid="47"/>
                                        </p:tgtEl>
                                      </p:cBhvr>
                                    </p:animEffect>
                                  </p:childTnLst>
                                </p:cTn>
                              </p:par>
                              <p:par>
                                <p:cTn id="60" presetID="5" presetClass="entr" presetSubtype="10" fill="hold" nodeType="withEffect">
                                  <p:stCondLst>
                                    <p:cond delay="500"/>
                                  </p:stCondLst>
                                  <p:childTnLst>
                                    <p:set>
                                      <p:cBhvr>
                                        <p:cTn id="61" dur="1" fill="hold">
                                          <p:stCondLst>
                                            <p:cond delay="0"/>
                                          </p:stCondLst>
                                        </p:cTn>
                                        <p:tgtEl>
                                          <p:spTgt spid="46"/>
                                        </p:tgtEl>
                                        <p:attrNameLst>
                                          <p:attrName>style.visibility</p:attrName>
                                        </p:attrNameLst>
                                      </p:cBhvr>
                                      <p:to>
                                        <p:strVal val="visible"/>
                                      </p:to>
                                    </p:set>
                                    <p:animEffect transition="in" filter="checkerboard(across)">
                                      <p:cBhvr>
                                        <p:cTn id="62" dur="2000"/>
                                        <p:tgtEl>
                                          <p:spTgt spid="46"/>
                                        </p:tgtEl>
                                      </p:cBhvr>
                                    </p:animEffect>
                                  </p:childTnLst>
                                </p:cTn>
                              </p:par>
                              <p:par>
                                <p:cTn id="63" presetID="5" presetClass="entr" presetSubtype="10" fill="hold" nodeType="withEffect">
                                  <p:stCondLst>
                                    <p:cond delay="500"/>
                                  </p:stCondLst>
                                  <p:childTnLst>
                                    <p:set>
                                      <p:cBhvr>
                                        <p:cTn id="64" dur="1" fill="hold">
                                          <p:stCondLst>
                                            <p:cond delay="0"/>
                                          </p:stCondLst>
                                        </p:cTn>
                                        <p:tgtEl>
                                          <p:spTgt spid="49"/>
                                        </p:tgtEl>
                                        <p:attrNameLst>
                                          <p:attrName>style.visibility</p:attrName>
                                        </p:attrNameLst>
                                      </p:cBhvr>
                                      <p:to>
                                        <p:strVal val="visible"/>
                                      </p:to>
                                    </p:set>
                                    <p:animEffect transition="in" filter="checkerboard(across)">
                                      <p:cBhvr>
                                        <p:cTn id="65" dur="2000"/>
                                        <p:tgtEl>
                                          <p:spTgt spid="49"/>
                                        </p:tgtEl>
                                      </p:cBhvr>
                                    </p:animEffect>
                                  </p:childTnLst>
                                </p:cTn>
                              </p:par>
                              <p:par>
                                <p:cTn id="66" presetID="5" presetClass="entr" presetSubtype="10" fill="hold" nodeType="withEffect">
                                  <p:stCondLst>
                                    <p:cond delay="500"/>
                                  </p:stCondLst>
                                  <p:childTnLst>
                                    <p:set>
                                      <p:cBhvr>
                                        <p:cTn id="67" dur="1" fill="hold">
                                          <p:stCondLst>
                                            <p:cond delay="0"/>
                                          </p:stCondLst>
                                        </p:cTn>
                                        <p:tgtEl>
                                          <p:spTgt spid="67"/>
                                        </p:tgtEl>
                                        <p:attrNameLst>
                                          <p:attrName>style.visibility</p:attrName>
                                        </p:attrNameLst>
                                      </p:cBhvr>
                                      <p:to>
                                        <p:strVal val="visible"/>
                                      </p:to>
                                    </p:set>
                                    <p:animEffect transition="in" filter="checkerboard(across)">
                                      <p:cBhvr>
                                        <p:cTn id="68" dur="2000"/>
                                        <p:tgtEl>
                                          <p:spTgt spid="67"/>
                                        </p:tgtEl>
                                      </p:cBhvr>
                                    </p:animEffect>
                                  </p:childTnLst>
                                </p:cTn>
                              </p:par>
                              <p:par>
                                <p:cTn id="69" presetID="5" presetClass="entr" presetSubtype="10" fill="hold" grpId="0" nodeType="withEffect">
                                  <p:stCondLst>
                                    <p:cond delay="500"/>
                                  </p:stCondLst>
                                  <p:childTnLst>
                                    <p:set>
                                      <p:cBhvr>
                                        <p:cTn id="70" dur="1" fill="hold">
                                          <p:stCondLst>
                                            <p:cond delay="0"/>
                                          </p:stCondLst>
                                        </p:cTn>
                                        <p:tgtEl>
                                          <p:spTgt spid="40"/>
                                        </p:tgtEl>
                                        <p:attrNameLst>
                                          <p:attrName>style.visibility</p:attrName>
                                        </p:attrNameLst>
                                      </p:cBhvr>
                                      <p:to>
                                        <p:strVal val="visible"/>
                                      </p:to>
                                    </p:set>
                                    <p:animEffect transition="in" filter="checkerboard(across)">
                                      <p:cBhvr>
                                        <p:cTn id="71" dur="2000"/>
                                        <p:tgtEl>
                                          <p:spTgt spid="40"/>
                                        </p:tgtEl>
                                      </p:cBhvr>
                                    </p:animEffect>
                                  </p:childTnLst>
                                </p:cTn>
                              </p:par>
                              <p:par>
                                <p:cTn id="72" presetID="5" presetClass="entr" presetSubtype="10" fill="hold" nodeType="withEffect">
                                  <p:stCondLst>
                                    <p:cond delay="500"/>
                                  </p:stCondLst>
                                  <p:childTnLst>
                                    <p:set>
                                      <p:cBhvr>
                                        <p:cTn id="73" dur="1" fill="hold">
                                          <p:stCondLst>
                                            <p:cond delay="0"/>
                                          </p:stCondLst>
                                        </p:cTn>
                                        <p:tgtEl>
                                          <p:spTgt spid="65"/>
                                        </p:tgtEl>
                                        <p:attrNameLst>
                                          <p:attrName>style.visibility</p:attrName>
                                        </p:attrNameLst>
                                      </p:cBhvr>
                                      <p:to>
                                        <p:strVal val="visible"/>
                                      </p:to>
                                    </p:set>
                                    <p:animEffect transition="in" filter="checkerboard(across)">
                                      <p:cBhvr>
                                        <p:cTn id="74" dur="2000"/>
                                        <p:tgtEl>
                                          <p:spTgt spid="65"/>
                                        </p:tgtEl>
                                      </p:cBhvr>
                                    </p:animEffect>
                                  </p:childTnLst>
                                </p:cTn>
                              </p:par>
                              <p:par>
                                <p:cTn id="75" presetID="5" presetClass="entr" presetSubtype="10" fill="hold" grpId="0" nodeType="withEffect">
                                  <p:stCondLst>
                                    <p:cond delay="500"/>
                                  </p:stCondLst>
                                  <p:childTnLst>
                                    <p:set>
                                      <p:cBhvr>
                                        <p:cTn id="76" dur="1" fill="hold">
                                          <p:stCondLst>
                                            <p:cond delay="0"/>
                                          </p:stCondLst>
                                        </p:cTn>
                                        <p:tgtEl>
                                          <p:spTgt spid="41"/>
                                        </p:tgtEl>
                                        <p:attrNameLst>
                                          <p:attrName>style.visibility</p:attrName>
                                        </p:attrNameLst>
                                      </p:cBhvr>
                                      <p:to>
                                        <p:strVal val="visible"/>
                                      </p:to>
                                    </p:set>
                                    <p:animEffect transition="in" filter="checkerboard(across)">
                                      <p:cBhvr>
                                        <p:cTn id="77" dur="2000"/>
                                        <p:tgtEl>
                                          <p:spTgt spid="41"/>
                                        </p:tgtEl>
                                      </p:cBhvr>
                                    </p:animEffect>
                                  </p:childTnLst>
                                </p:cTn>
                              </p:par>
                              <p:par>
                                <p:cTn id="78" presetID="5" presetClass="entr" presetSubtype="10" fill="hold" nodeType="withEffect">
                                  <p:stCondLst>
                                    <p:cond delay="500"/>
                                  </p:stCondLst>
                                  <p:childTnLst>
                                    <p:set>
                                      <p:cBhvr>
                                        <p:cTn id="79" dur="1" fill="hold">
                                          <p:stCondLst>
                                            <p:cond delay="0"/>
                                          </p:stCondLst>
                                        </p:cTn>
                                        <p:tgtEl>
                                          <p:spTgt spid="69"/>
                                        </p:tgtEl>
                                        <p:attrNameLst>
                                          <p:attrName>style.visibility</p:attrName>
                                        </p:attrNameLst>
                                      </p:cBhvr>
                                      <p:to>
                                        <p:strVal val="visible"/>
                                      </p:to>
                                    </p:set>
                                    <p:animEffect transition="in" filter="checkerboard(across)">
                                      <p:cBhvr>
                                        <p:cTn id="80" dur="2000"/>
                                        <p:tgtEl>
                                          <p:spTgt spid="69"/>
                                        </p:tgtEl>
                                      </p:cBhvr>
                                    </p:animEffect>
                                  </p:childTnLst>
                                </p:cTn>
                              </p:par>
                              <p:par>
                                <p:cTn id="81" presetID="5" presetClass="entr" presetSubtype="10" fill="hold" grpId="0" nodeType="withEffect">
                                  <p:stCondLst>
                                    <p:cond delay="500"/>
                                  </p:stCondLst>
                                  <p:childTnLst>
                                    <p:set>
                                      <p:cBhvr>
                                        <p:cTn id="82" dur="1" fill="hold">
                                          <p:stCondLst>
                                            <p:cond delay="0"/>
                                          </p:stCondLst>
                                        </p:cTn>
                                        <p:tgtEl>
                                          <p:spTgt spid="42"/>
                                        </p:tgtEl>
                                        <p:attrNameLst>
                                          <p:attrName>style.visibility</p:attrName>
                                        </p:attrNameLst>
                                      </p:cBhvr>
                                      <p:to>
                                        <p:strVal val="visible"/>
                                      </p:to>
                                    </p:set>
                                    <p:animEffect transition="in" filter="checkerboard(across)">
                                      <p:cBhvr>
                                        <p:cTn id="83" dur="2000"/>
                                        <p:tgtEl>
                                          <p:spTgt spid="42"/>
                                        </p:tgtEl>
                                      </p:cBhvr>
                                    </p:animEffect>
                                  </p:childTnLst>
                                </p:cTn>
                              </p:par>
                              <p:par>
                                <p:cTn id="84" presetID="5" presetClass="entr" presetSubtype="10" fill="hold" nodeType="withEffect">
                                  <p:stCondLst>
                                    <p:cond delay="500"/>
                                  </p:stCondLst>
                                  <p:childTnLst>
                                    <p:set>
                                      <p:cBhvr>
                                        <p:cTn id="85" dur="1" fill="hold">
                                          <p:stCondLst>
                                            <p:cond delay="0"/>
                                          </p:stCondLst>
                                        </p:cTn>
                                        <p:tgtEl>
                                          <p:spTgt spid="77"/>
                                        </p:tgtEl>
                                        <p:attrNameLst>
                                          <p:attrName>style.visibility</p:attrName>
                                        </p:attrNameLst>
                                      </p:cBhvr>
                                      <p:to>
                                        <p:strVal val="visible"/>
                                      </p:to>
                                    </p:set>
                                    <p:animEffect transition="in" filter="checkerboard(across)">
                                      <p:cBhvr>
                                        <p:cTn id="86" dur="2000"/>
                                        <p:tgtEl>
                                          <p:spTgt spid="77"/>
                                        </p:tgtEl>
                                      </p:cBhvr>
                                    </p:animEffect>
                                  </p:childTnLst>
                                </p:cTn>
                              </p:par>
                              <p:par>
                                <p:cTn id="87" presetID="5" presetClass="entr" presetSubtype="10" fill="hold" grpId="0" nodeType="withEffect">
                                  <p:stCondLst>
                                    <p:cond delay="500"/>
                                  </p:stCondLst>
                                  <p:childTnLst>
                                    <p:set>
                                      <p:cBhvr>
                                        <p:cTn id="88" dur="1" fill="hold">
                                          <p:stCondLst>
                                            <p:cond delay="0"/>
                                          </p:stCondLst>
                                        </p:cTn>
                                        <p:tgtEl>
                                          <p:spTgt spid="34"/>
                                        </p:tgtEl>
                                        <p:attrNameLst>
                                          <p:attrName>style.visibility</p:attrName>
                                        </p:attrNameLst>
                                      </p:cBhvr>
                                      <p:to>
                                        <p:strVal val="visible"/>
                                      </p:to>
                                    </p:set>
                                    <p:animEffect transition="in" filter="checkerboard(across)">
                                      <p:cBhvr>
                                        <p:cTn id="89" dur="2000"/>
                                        <p:tgtEl>
                                          <p:spTgt spid="34"/>
                                        </p:tgtEl>
                                      </p:cBhvr>
                                    </p:animEffect>
                                  </p:childTnLst>
                                </p:cTn>
                              </p:par>
                              <p:par>
                                <p:cTn id="90" presetID="5" presetClass="entr" presetSubtype="10" fill="hold" grpId="0" nodeType="withEffect">
                                  <p:stCondLst>
                                    <p:cond delay="500"/>
                                  </p:stCondLst>
                                  <p:childTnLst>
                                    <p:set>
                                      <p:cBhvr>
                                        <p:cTn id="91" dur="1" fill="hold">
                                          <p:stCondLst>
                                            <p:cond delay="0"/>
                                          </p:stCondLst>
                                        </p:cTn>
                                        <p:tgtEl>
                                          <p:spTgt spid="33"/>
                                        </p:tgtEl>
                                        <p:attrNameLst>
                                          <p:attrName>style.visibility</p:attrName>
                                        </p:attrNameLst>
                                      </p:cBhvr>
                                      <p:to>
                                        <p:strVal val="visible"/>
                                      </p:to>
                                    </p:set>
                                    <p:animEffect transition="in" filter="checkerboard(across)">
                                      <p:cBhvr>
                                        <p:cTn id="92" dur="2000"/>
                                        <p:tgtEl>
                                          <p:spTgt spid="33"/>
                                        </p:tgtEl>
                                      </p:cBhvr>
                                    </p:animEffect>
                                  </p:childTnLst>
                                </p:cTn>
                              </p:par>
                              <p:par>
                                <p:cTn id="93" presetID="5" presetClass="entr" presetSubtype="10" fill="hold" nodeType="withEffect">
                                  <p:stCondLst>
                                    <p:cond delay="500"/>
                                  </p:stCondLst>
                                  <p:childTnLst>
                                    <p:set>
                                      <p:cBhvr>
                                        <p:cTn id="94" dur="1" fill="hold">
                                          <p:stCondLst>
                                            <p:cond delay="0"/>
                                          </p:stCondLst>
                                        </p:cTn>
                                        <p:tgtEl>
                                          <p:spTgt spid="82"/>
                                        </p:tgtEl>
                                        <p:attrNameLst>
                                          <p:attrName>style.visibility</p:attrName>
                                        </p:attrNameLst>
                                      </p:cBhvr>
                                      <p:to>
                                        <p:strVal val="visible"/>
                                      </p:to>
                                    </p:set>
                                    <p:animEffect transition="in" filter="checkerboard(across)">
                                      <p:cBhvr>
                                        <p:cTn id="95" dur="2000"/>
                                        <p:tgtEl>
                                          <p:spTgt spid="82"/>
                                        </p:tgtEl>
                                      </p:cBhvr>
                                    </p:animEffect>
                                  </p:childTnLst>
                                </p:cTn>
                              </p:par>
                              <p:par>
                                <p:cTn id="96" presetID="5" presetClass="entr" presetSubtype="10" fill="hold" nodeType="withEffect">
                                  <p:stCondLst>
                                    <p:cond delay="500"/>
                                  </p:stCondLst>
                                  <p:childTnLst>
                                    <p:set>
                                      <p:cBhvr>
                                        <p:cTn id="97" dur="1" fill="hold">
                                          <p:stCondLst>
                                            <p:cond delay="0"/>
                                          </p:stCondLst>
                                        </p:cTn>
                                        <p:tgtEl>
                                          <p:spTgt spid="84"/>
                                        </p:tgtEl>
                                        <p:attrNameLst>
                                          <p:attrName>style.visibility</p:attrName>
                                        </p:attrNameLst>
                                      </p:cBhvr>
                                      <p:to>
                                        <p:strVal val="visible"/>
                                      </p:to>
                                    </p:set>
                                    <p:animEffect transition="in" filter="checkerboard(across)">
                                      <p:cBhvr>
                                        <p:cTn id="98" dur="2000"/>
                                        <p:tgtEl>
                                          <p:spTgt spid="84"/>
                                        </p:tgtEl>
                                      </p:cBhvr>
                                    </p:animEffect>
                                  </p:childTnLst>
                                </p:cTn>
                              </p:par>
                              <p:par>
                                <p:cTn id="99" presetID="5" presetClass="entr" presetSubtype="10" fill="hold" grpId="0" nodeType="withEffect">
                                  <p:stCondLst>
                                    <p:cond delay="500"/>
                                  </p:stCondLst>
                                  <p:childTnLst>
                                    <p:set>
                                      <p:cBhvr>
                                        <p:cTn id="100" dur="1" fill="hold">
                                          <p:stCondLst>
                                            <p:cond delay="0"/>
                                          </p:stCondLst>
                                        </p:cTn>
                                        <p:tgtEl>
                                          <p:spTgt spid="35"/>
                                        </p:tgtEl>
                                        <p:attrNameLst>
                                          <p:attrName>style.visibility</p:attrName>
                                        </p:attrNameLst>
                                      </p:cBhvr>
                                      <p:to>
                                        <p:strVal val="visible"/>
                                      </p:to>
                                    </p:set>
                                    <p:animEffect transition="in" filter="checkerboard(across)">
                                      <p:cBhvr>
                                        <p:cTn id="101" dur="2000"/>
                                        <p:tgtEl>
                                          <p:spTgt spid="35"/>
                                        </p:tgtEl>
                                      </p:cBhvr>
                                    </p:animEffect>
                                  </p:childTnLst>
                                </p:cTn>
                              </p:par>
                              <p:par>
                                <p:cTn id="102" presetID="5" presetClass="entr" presetSubtype="10" fill="hold" grpId="0" nodeType="withEffect">
                                  <p:stCondLst>
                                    <p:cond delay="500"/>
                                  </p:stCondLst>
                                  <p:childTnLst>
                                    <p:set>
                                      <p:cBhvr>
                                        <p:cTn id="103" dur="1" fill="hold">
                                          <p:stCondLst>
                                            <p:cond delay="0"/>
                                          </p:stCondLst>
                                        </p:cTn>
                                        <p:tgtEl>
                                          <p:spTgt spid="97"/>
                                        </p:tgtEl>
                                        <p:attrNameLst>
                                          <p:attrName>style.visibility</p:attrName>
                                        </p:attrNameLst>
                                      </p:cBhvr>
                                      <p:to>
                                        <p:strVal val="visible"/>
                                      </p:to>
                                    </p:set>
                                    <p:animEffect transition="in" filter="checkerboard(across)">
                                      <p:cBhvr>
                                        <p:cTn id="104" dur="2000"/>
                                        <p:tgtEl>
                                          <p:spTgt spid="97"/>
                                        </p:tgtEl>
                                      </p:cBhvr>
                                    </p:animEffect>
                                  </p:childTnLst>
                                </p:cTn>
                              </p:par>
                              <p:par>
                                <p:cTn id="105" presetID="5" presetClass="entr" presetSubtype="10" fill="hold" grpId="0" nodeType="withEffect">
                                  <p:stCondLst>
                                    <p:cond delay="500"/>
                                  </p:stCondLst>
                                  <p:childTnLst>
                                    <p:set>
                                      <p:cBhvr>
                                        <p:cTn id="106" dur="1" fill="hold">
                                          <p:stCondLst>
                                            <p:cond delay="0"/>
                                          </p:stCondLst>
                                        </p:cTn>
                                        <p:tgtEl>
                                          <p:spTgt spid="36"/>
                                        </p:tgtEl>
                                        <p:attrNameLst>
                                          <p:attrName>style.visibility</p:attrName>
                                        </p:attrNameLst>
                                      </p:cBhvr>
                                      <p:to>
                                        <p:strVal val="visible"/>
                                      </p:to>
                                    </p:set>
                                    <p:animEffect transition="in" filter="checkerboard(across)">
                                      <p:cBhvr>
                                        <p:cTn id="107" dur="2000"/>
                                        <p:tgtEl>
                                          <p:spTgt spid="36"/>
                                        </p:tgtEl>
                                      </p:cBhvr>
                                    </p:animEffect>
                                  </p:childTnLst>
                                </p:cTn>
                              </p:par>
                              <p:par>
                                <p:cTn id="108" presetID="5" presetClass="entr" presetSubtype="10" fill="hold" grpId="0" nodeType="withEffect">
                                  <p:stCondLst>
                                    <p:cond delay="500"/>
                                  </p:stCondLst>
                                  <p:childTnLst>
                                    <p:set>
                                      <p:cBhvr>
                                        <p:cTn id="109" dur="1" fill="hold">
                                          <p:stCondLst>
                                            <p:cond delay="0"/>
                                          </p:stCondLst>
                                        </p:cTn>
                                        <p:tgtEl>
                                          <p:spTgt spid="37"/>
                                        </p:tgtEl>
                                        <p:attrNameLst>
                                          <p:attrName>style.visibility</p:attrName>
                                        </p:attrNameLst>
                                      </p:cBhvr>
                                      <p:to>
                                        <p:strVal val="visible"/>
                                      </p:to>
                                    </p:set>
                                    <p:animEffect transition="in" filter="checkerboard(across)">
                                      <p:cBhvr>
                                        <p:cTn id="110" dur="2000"/>
                                        <p:tgtEl>
                                          <p:spTgt spid="37"/>
                                        </p:tgtEl>
                                      </p:cBhvr>
                                    </p:animEffect>
                                  </p:childTnLst>
                                </p:cTn>
                              </p:par>
                              <p:par>
                                <p:cTn id="111" presetID="5" presetClass="entr" presetSubtype="10" fill="hold" nodeType="withEffect">
                                  <p:stCondLst>
                                    <p:cond delay="500"/>
                                  </p:stCondLst>
                                  <p:childTnLst>
                                    <p:set>
                                      <p:cBhvr>
                                        <p:cTn id="112" dur="1" fill="hold">
                                          <p:stCondLst>
                                            <p:cond delay="0"/>
                                          </p:stCondLst>
                                        </p:cTn>
                                        <p:tgtEl>
                                          <p:spTgt spid="50"/>
                                        </p:tgtEl>
                                        <p:attrNameLst>
                                          <p:attrName>style.visibility</p:attrName>
                                        </p:attrNameLst>
                                      </p:cBhvr>
                                      <p:to>
                                        <p:strVal val="visible"/>
                                      </p:to>
                                    </p:set>
                                    <p:animEffect transition="in" filter="checkerboard(across)">
                                      <p:cBhvr>
                                        <p:cTn id="113" dur="2000"/>
                                        <p:tgtEl>
                                          <p:spTgt spid="50"/>
                                        </p:tgtEl>
                                      </p:cBhvr>
                                    </p:animEffect>
                                  </p:childTnLst>
                                </p:cTn>
                              </p:par>
                              <p:par>
                                <p:cTn id="114" presetID="5" presetClass="entr" presetSubtype="10" fill="hold" nodeType="withEffect">
                                  <p:stCondLst>
                                    <p:cond delay="500"/>
                                  </p:stCondLst>
                                  <p:childTnLst>
                                    <p:set>
                                      <p:cBhvr>
                                        <p:cTn id="115" dur="1" fill="hold">
                                          <p:stCondLst>
                                            <p:cond delay="0"/>
                                          </p:stCondLst>
                                        </p:cTn>
                                        <p:tgtEl>
                                          <p:spTgt spid="51"/>
                                        </p:tgtEl>
                                        <p:attrNameLst>
                                          <p:attrName>style.visibility</p:attrName>
                                        </p:attrNameLst>
                                      </p:cBhvr>
                                      <p:to>
                                        <p:strVal val="visible"/>
                                      </p:to>
                                    </p:set>
                                    <p:animEffect transition="in" filter="checkerboard(across)">
                                      <p:cBhvr>
                                        <p:cTn id="116" dur="2000"/>
                                        <p:tgtEl>
                                          <p:spTgt spid="51"/>
                                        </p:tgtEl>
                                      </p:cBhvr>
                                    </p:animEffect>
                                  </p:childTnLst>
                                </p:cTn>
                              </p:par>
                              <p:par>
                                <p:cTn id="117" presetID="5" presetClass="entr" presetSubtype="10" fill="hold" nodeType="withEffect">
                                  <p:stCondLst>
                                    <p:cond delay="500"/>
                                  </p:stCondLst>
                                  <p:childTnLst>
                                    <p:set>
                                      <p:cBhvr>
                                        <p:cTn id="118" dur="1" fill="hold">
                                          <p:stCondLst>
                                            <p:cond delay="0"/>
                                          </p:stCondLst>
                                        </p:cTn>
                                        <p:tgtEl>
                                          <p:spTgt spid="52"/>
                                        </p:tgtEl>
                                        <p:attrNameLst>
                                          <p:attrName>style.visibility</p:attrName>
                                        </p:attrNameLst>
                                      </p:cBhvr>
                                      <p:to>
                                        <p:strVal val="visible"/>
                                      </p:to>
                                    </p:set>
                                    <p:animEffect transition="in" filter="checkerboard(across)">
                                      <p:cBhvr>
                                        <p:cTn id="119" dur="2000"/>
                                        <p:tgtEl>
                                          <p:spTgt spid="52"/>
                                        </p:tgtEl>
                                      </p:cBhvr>
                                    </p:animEffect>
                                  </p:childTnLst>
                                </p:cTn>
                              </p:par>
                              <p:par>
                                <p:cTn id="120" presetID="5" presetClass="entr" presetSubtype="10" fill="hold" nodeType="withEffect">
                                  <p:stCondLst>
                                    <p:cond delay="500"/>
                                  </p:stCondLst>
                                  <p:childTnLst>
                                    <p:set>
                                      <p:cBhvr>
                                        <p:cTn id="121" dur="1" fill="hold">
                                          <p:stCondLst>
                                            <p:cond delay="0"/>
                                          </p:stCondLst>
                                        </p:cTn>
                                        <p:tgtEl>
                                          <p:spTgt spid="73"/>
                                        </p:tgtEl>
                                        <p:attrNameLst>
                                          <p:attrName>style.visibility</p:attrName>
                                        </p:attrNameLst>
                                      </p:cBhvr>
                                      <p:to>
                                        <p:strVal val="visible"/>
                                      </p:to>
                                    </p:set>
                                    <p:animEffect transition="in" filter="checkerboard(across)">
                                      <p:cBhvr>
                                        <p:cTn id="122" dur="2000"/>
                                        <p:tgtEl>
                                          <p:spTgt spid="73"/>
                                        </p:tgtEl>
                                      </p:cBhvr>
                                    </p:animEffect>
                                  </p:childTnLst>
                                </p:cTn>
                              </p:par>
                              <p:par>
                                <p:cTn id="123" presetID="5" presetClass="entr" presetSubtype="10" fill="hold" nodeType="withEffect">
                                  <p:stCondLst>
                                    <p:cond delay="500"/>
                                  </p:stCondLst>
                                  <p:childTnLst>
                                    <p:set>
                                      <p:cBhvr>
                                        <p:cTn id="124" dur="1" fill="hold">
                                          <p:stCondLst>
                                            <p:cond delay="0"/>
                                          </p:stCondLst>
                                        </p:cTn>
                                        <p:tgtEl>
                                          <p:spTgt spid="75"/>
                                        </p:tgtEl>
                                        <p:attrNameLst>
                                          <p:attrName>style.visibility</p:attrName>
                                        </p:attrNameLst>
                                      </p:cBhvr>
                                      <p:to>
                                        <p:strVal val="visible"/>
                                      </p:to>
                                    </p:set>
                                    <p:animEffect transition="in" filter="checkerboard(across)">
                                      <p:cBhvr>
                                        <p:cTn id="125" dur="2000"/>
                                        <p:tgtEl>
                                          <p:spTgt spid="75"/>
                                        </p:tgtEl>
                                      </p:cBhvr>
                                    </p:animEffect>
                                  </p:childTnLst>
                                </p:cTn>
                              </p:par>
                              <p:par>
                                <p:cTn id="126" presetID="5" presetClass="entr" presetSubtype="10" fill="hold" grpId="0" nodeType="withEffect">
                                  <p:stCondLst>
                                    <p:cond delay="500"/>
                                  </p:stCondLst>
                                  <p:childTnLst>
                                    <p:set>
                                      <p:cBhvr>
                                        <p:cTn id="127" dur="1" fill="hold">
                                          <p:stCondLst>
                                            <p:cond delay="0"/>
                                          </p:stCondLst>
                                        </p:cTn>
                                        <p:tgtEl>
                                          <p:spTgt spid="38"/>
                                        </p:tgtEl>
                                        <p:attrNameLst>
                                          <p:attrName>style.visibility</p:attrName>
                                        </p:attrNameLst>
                                      </p:cBhvr>
                                      <p:to>
                                        <p:strVal val="visible"/>
                                      </p:to>
                                    </p:set>
                                    <p:animEffect transition="in" filter="checkerboard(across)">
                                      <p:cBhvr>
                                        <p:cTn id="128" dur="2000"/>
                                        <p:tgtEl>
                                          <p:spTgt spid="38"/>
                                        </p:tgtEl>
                                      </p:cBhvr>
                                    </p:animEffect>
                                  </p:childTnLst>
                                </p:cTn>
                              </p:par>
                              <p:par>
                                <p:cTn id="129" presetID="5" presetClass="entr" presetSubtype="10" fill="hold" grpId="0" nodeType="withEffect">
                                  <p:stCondLst>
                                    <p:cond delay="500"/>
                                  </p:stCondLst>
                                  <p:childTnLst>
                                    <p:set>
                                      <p:cBhvr>
                                        <p:cTn id="130" dur="1" fill="hold">
                                          <p:stCondLst>
                                            <p:cond delay="0"/>
                                          </p:stCondLst>
                                        </p:cTn>
                                        <p:tgtEl>
                                          <p:spTgt spid="39"/>
                                        </p:tgtEl>
                                        <p:attrNameLst>
                                          <p:attrName>style.visibility</p:attrName>
                                        </p:attrNameLst>
                                      </p:cBhvr>
                                      <p:to>
                                        <p:strVal val="visible"/>
                                      </p:to>
                                    </p:set>
                                    <p:animEffect transition="in" filter="checkerboard(across)">
                                      <p:cBhvr>
                                        <p:cTn id="131" dur="2000"/>
                                        <p:tgtEl>
                                          <p:spTgt spid="39"/>
                                        </p:tgtEl>
                                      </p:cBhvr>
                                    </p:animEffect>
                                  </p:childTnLst>
                                </p:cTn>
                              </p:par>
                              <p:par>
                                <p:cTn id="132" presetID="5" presetClass="entr" presetSubtype="10" fill="hold" nodeType="withEffect">
                                  <p:stCondLst>
                                    <p:cond delay="500"/>
                                  </p:stCondLst>
                                  <p:childTnLst>
                                    <p:set>
                                      <p:cBhvr>
                                        <p:cTn id="133" dur="1" fill="hold">
                                          <p:stCondLst>
                                            <p:cond delay="0"/>
                                          </p:stCondLst>
                                        </p:cTn>
                                        <p:tgtEl>
                                          <p:spTgt spid="71"/>
                                        </p:tgtEl>
                                        <p:attrNameLst>
                                          <p:attrName>style.visibility</p:attrName>
                                        </p:attrNameLst>
                                      </p:cBhvr>
                                      <p:to>
                                        <p:strVal val="visible"/>
                                      </p:to>
                                    </p:set>
                                    <p:animEffect transition="in" filter="checkerboard(across)">
                                      <p:cBhvr>
                                        <p:cTn id="134" dur="2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14" grpId="0"/>
      <p:bldP spid="28" grpId="0" animBg="1"/>
      <p:bldP spid="29" grpId="0" animBg="1"/>
      <p:bldP spid="30" grpId="0" animBg="1"/>
      <p:bldP spid="31" grpId="0" animBg="1"/>
      <p:bldP spid="32" grpId="0"/>
      <p:bldP spid="33" grpId="0" animBg="1"/>
      <p:bldP spid="34" grpId="0" animBg="1"/>
      <p:bldP spid="35" grpId="0" animBg="1"/>
      <p:bldP spid="36" grpId="0" animBg="1"/>
      <p:bldP spid="37" grpId="0"/>
      <p:bldP spid="38" grpId="0" animBg="1"/>
      <p:bldP spid="39" grpId="0" animBg="1"/>
      <p:bldP spid="40" grpId="0" animBg="1"/>
      <p:bldP spid="41" grpId="0" animBg="1"/>
      <p:bldP spid="42" grpId="0" animBg="1"/>
      <p:bldP spid="9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3400" y="357166"/>
            <a:ext cx="7851648" cy="1143008"/>
          </a:xfrm>
        </p:spPr>
        <p:txBody>
          <a:bodyPr>
            <a:normAutofit/>
          </a:bodyPr>
          <a:lstStyle/>
          <a:p>
            <a:pPr algn="l"/>
            <a:r>
              <a:rPr lang="fr-FR" sz="3600" dirty="0" smtClean="0">
                <a:solidFill>
                  <a:schemeClr val="accent1">
                    <a:lumMod val="75000"/>
                  </a:schemeClr>
                </a:solidFill>
              </a:rPr>
              <a:t>B-processus 2 : liquidation </a:t>
            </a:r>
            <a:br>
              <a:rPr lang="fr-FR" sz="3600" dirty="0" smtClean="0">
                <a:solidFill>
                  <a:schemeClr val="accent1">
                    <a:lumMod val="75000"/>
                  </a:schemeClr>
                </a:solidFill>
              </a:rPr>
            </a:br>
            <a:endParaRPr lang="fr-FR" sz="3600" dirty="0">
              <a:solidFill>
                <a:schemeClr val="accent1">
                  <a:lumMod val="75000"/>
                </a:schemeClr>
              </a:solidFill>
            </a:endParaRPr>
          </a:p>
        </p:txBody>
      </p:sp>
      <p:sp>
        <p:nvSpPr>
          <p:cNvPr id="4" name="Ellipse 3"/>
          <p:cNvSpPr/>
          <p:nvPr/>
        </p:nvSpPr>
        <p:spPr>
          <a:xfrm>
            <a:off x="4143372" y="1071546"/>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a:t>
            </a:r>
          </a:p>
          <a:p>
            <a:pPr algn="ctr"/>
            <a:r>
              <a:rPr lang="fr-FR" sz="1000" dirty="0" smtClean="0"/>
              <a:t>Pré liquidé  </a:t>
            </a:r>
          </a:p>
          <a:p>
            <a:pPr algn="ctr"/>
            <a:endParaRPr lang="fr-FR" sz="1000" dirty="0" smtClean="0"/>
          </a:p>
          <a:p>
            <a:pPr algn="ctr"/>
            <a:endParaRPr lang="fr-FR" sz="1000" dirty="0"/>
          </a:p>
        </p:txBody>
      </p:sp>
      <p:sp>
        <p:nvSpPr>
          <p:cNvPr id="5" name="Triangle isocèle 4"/>
          <p:cNvSpPr/>
          <p:nvPr/>
        </p:nvSpPr>
        <p:spPr>
          <a:xfrm rot="10800000">
            <a:off x="4714876" y="1928802"/>
            <a:ext cx="571504" cy="285752"/>
          </a:xfrm>
          <a:prstGeom prst="triangle">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6" name="Rectangle 5"/>
          <p:cNvSpPr/>
          <p:nvPr/>
        </p:nvSpPr>
        <p:spPr>
          <a:xfrm>
            <a:off x="4000496" y="2214554"/>
            <a:ext cx="2143140" cy="1428760"/>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r>
              <a:rPr lang="fr-FR" sz="1000" dirty="0" smtClean="0"/>
              <a:t>          </a:t>
            </a:r>
          </a:p>
          <a:p>
            <a:endParaRPr lang="fr-FR" sz="1000" dirty="0" smtClean="0"/>
          </a:p>
          <a:p>
            <a:endParaRPr lang="fr-FR" sz="1000" dirty="0" smtClean="0"/>
          </a:p>
          <a:p>
            <a:endParaRPr lang="fr-FR" sz="1000" dirty="0" smtClean="0"/>
          </a:p>
          <a:p>
            <a:r>
              <a:rPr lang="fr-FR" sz="1000" dirty="0" smtClean="0"/>
              <a:t>           </a:t>
            </a:r>
          </a:p>
          <a:p>
            <a:endParaRPr lang="fr-FR" sz="1000" dirty="0" smtClean="0"/>
          </a:p>
          <a:p>
            <a:r>
              <a:rPr lang="fr-FR" sz="1000" dirty="0" smtClean="0"/>
              <a:t>          OK                    </a:t>
            </a:r>
            <a:r>
              <a:rPr lang="fr-FR" sz="1000" dirty="0" err="1" smtClean="0"/>
              <a:t>OK</a:t>
            </a:r>
            <a:r>
              <a:rPr lang="fr-FR" sz="1000" dirty="0" smtClean="0"/>
              <a:t> </a:t>
            </a:r>
            <a:endParaRPr lang="fr-FR" sz="1000" dirty="0"/>
          </a:p>
        </p:txBody>
      </p:sp>
      <p:sp>
        <p:nvSpPr>
          <p:cNvPr id="7" name="ZoneTexte 6"/>
          <p:cNvSpPr txBox="1"/>
          <p:nvPr/>
        </p:nvSpPr>
        <p:spPr>
          <a:xfrm>
            <a:off x="4143372" y="2285992"/>
            <a:ext cx="2143140" cy="923330"/>
          </a:xfrm>
          <a:prstGeom prst="rect">
            <a:avLst/>
          </a:prstGeom>
          <a:noFill/>
        </p:spPr>
        <p:txBody>
          <a:bodyPr wrap="square" rtlCol="0">
            <a:spAutoFit/>
          </a:bodyPr>
          <a:lstStyle/>
          <a:p>
            <a:r>
              <a:rPr lang="fr-FR" sz="900" dirty="0" smtClean="0"/>
              <a:t>- Étude de dossier  </a:t>
            </a:r>
          </a:p>
          <a:p>
            <a:pPr>
              <a:buFontTx/>
              <a:buChar char="-"/>
            </a:pPr>
            <a:r>
              <a:rPr lang="fr-FR" sz="900" dirty="0" smtClean="0"/>
              <a:t> liquider le dossier  </a:t>
            </a:r>
          </a:p>
          <a:p>
            <a:pPr>
              <a:buFontTx/>
              <a:buChar char="-"/>
            </a:pPr>
            <a:r>
              <a:rPr lang="fr-FR" sz="900" dirty="0" smtClean="0"/>
              <a:t> établissement de fiche de liquidation</a:t>
            </a:r>
          </a:p>
          <a:p>
            <a:pPr>
              <a:buFontTx/>
              <a:buChar char="-"/>
            </a:pPr>
            <a:r>
              <a:rPr lang="fr-FR" sz="900" dirty="0" smtClean="0"/>
              <a:t> établissement de la convocation en </a:t>
            </a:r>
          </a:p>
          <a:p>
            <a:r>
              <a:rPr lang="fr-FR" sz="900" dirty="0" smtClean="0"/>
              <a:t>Cas d’un manque dans le dossier </a:t>
            </a:r>
          </a:p>
          <a:p>
            <a:r>
              <a:rPr lang="fr-FR" sz="900" dirty="0" smtClean="0"/>
              <a:t>- Apprécie les doits par la validation  </a:t>
            </a:r>
          </a:p>
        </p:txBody>
      </p:sp>
      <p:sp>
        <p:nvSpPr>
          <p:cNvPr id="8" name="Ellipse 7"/>
          <p:cNvSpPr/>
          <p:nvPr/>
        </p:nvSpPr>
        <p:spPr>
          <a:xfrm>
            <a:off x="5429256" y="4000504"/>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Convocation </a:t>
            </a:r>
          </a:p>
          <a:p>
            <a:pPr algn="ctr"/>
            <a:r>
              <a:rPr lang="fr-FR" sz="1000" dirty="0" smtClean="0"/>
              <a:t>Établie   </a:t>
            </a:r>
          </a:p>
          <a:p>
            <a:pPr algn="ctr"/>
            <a:endParaRPr lang="fr-FR" sz="1000" dirty="0" smtClean="0"/>
          </a:p>
          <a:p>
            <a:pPr algn="ctr"/>
            <a:endParaRPr lang="fr-FR" sz="1000" dirty="0"/>
          </a:p>
        </p:txBody>
      </p:sp>
      <p:sp>
        <p:nvSpPr>
          <p:cNvPr id="9" name="Ellipse 8"/>
          <p:cNvSpPr/>
          <p:nvPr/>
        </p:nvSpPr>
        <p:spPr>
          <a:xfrm>
            <a:off x="3214678" y="4000504"/>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a:t>
            </a:r>
          </a:p>
          <a:p>
            <a:pPr algn="ctr"/>
            <a:r>
              <a:rPr lang="fr-FR" sz="1000" dirty="0" smtClean="0"/>
              <a:t>Liquidé établi   </a:t>
            </a:r>
          </a:p>
          <a:p>
            <a:pPr algn="ctr"/>
            <a:endParaRPr lang="fr-FR" sz="1000" dirty="0" smtClean="0"/>
          </a:p>
          <a:p>
            <a:pPr algn="ctr"/>
            <a:endParaRPr lang="fr-FR" sz="1000" dirty="0"/>
          </a:p>
        </p:txBody>
      </p:sp>
      <p:sp>
        <p:nvSpPr>
          <p:cNvPr id="10" name="Ellipse 9"/>
          <p:cNvSpPr/>
          <p:nvPr/>
        </p:nvSpPr>
        <p:spPr>
          <a:xfrm>
            <a:off x="4000496" y="5143512"/>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Fiche de </a:t>
            </a:r>
          </a:p>
          <a:p>
            <a:pPr algn="ctr"/>
            <a:r>
              <a:rPr lang="fr-FR" sz="1000" dirty="0" smtClean="0"/>
              <a:t>Liquidation   </a:t>
            </a:r>
          </a:p>
          <a:p>
            <a:pPr algn="ctr"/>
            <a:endParaRPr lang="fr-FR" sz="1000" dirty="0" smtClean="0"/>
          </a:p>
          <a:p>
            <a:pPr algn="ctr"/>
            <a:endParaRPr lang="fr-FR" sz="1000" dirty="0"/>
          </a:p>
        </p:txBody>
      </p:sp>
      <p:sp>
        <p:nvSpPr>
          <p:cNvPr id="11" name="Ellipse 10"/>
          <p:cNvSpPr/>
          <p:nvPr/>
        </p:nvSpPr>
        <p:spPr>
          <a:xfrm>
            <a:off x="2214546" y="5143512"/>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a:t>
            </a:r>
          </a:p>
          <a:p>
            <a:pPr algn="ctr"/>
            <a:r>
              <a:rPr lang="fr-FR" sz="1000" dirty="0" smtClean="0"/>
              <a:t>Enregistré   </a:t>
            </a:r>
          </a:p>
          <a:p>
            <a:pPr algn="ctr"/>
            <a:endParaRPr lang="fr-FR" sz="1000" dirty="0" smtClean="0"/>
          </a:p>
          <a:p>
            <a:pPr algn="ctr"/>
            <a:endParaRPr lang="fr-FR" sz="1000" dirty="0"/>
          </a:p>
        </p:txBody>
      </p:sp>
      <p:cxnSp>
        <p:nvCxnSpPr>
          <p:cNvPr id="13" name="Connecteur droit 12"/>
          <p:cNvCxnSpPr/>
          <p:nvPr/>
        </p:nvCxnSpPr>
        <p:spPr>
          <a:xfrm>
            <a:off x="5214942" y="3357562"/>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5" name="Connecteur droit avec flèche 14"/>
          <p:cNvCxnSpPr>
            <a:endCxn id="5" idx="3"/>
          </p:cNvCxnSpPr>
          <p:nvPr/>
        </p:nvCxnSpPr>
        <p:spPr>
          <a:xfrm rot="5400000">
            <a:off x="4857752" y="1785926"/>
            <a:ext cx="28575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4000496" y="3214686"/>
            <a:ext cx="2143140"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0" name="Connecteur droit 19"/>
          <p:cNvCxnSpPr/>
          <p:nvPr/>
        </p:nvCxnSpPr>
        <p:spPr>
          <a:xfrm rot="5400000">
            <a:off x="4785917" y="3428603"/>
            <a:ext cx="428628" cy="794"/>
          </a:xfrm>
          <a:prstGeom prst="line">
            <a:avLst/>
          </a:prstGeom>
        </p:spPr>
        <p:style>
          <a:lnRef idx="1">
            <a:schemeClr val="accent4"/>
          </a:lnRef>
          <a:fillRef idx="0">
            <a:schemeClr val="accent4"/>
          </a:fillRef>
          <a:effectRef idx="0">
            <a:schemeClr val="accent4"/>
          </a:effectRef>
          <a:fontRef idx="minor">
            <a:schemeClr val="tx1"/>
          </a:fontRef>
        </p:style>
      </p:cxnSp>
      <p:cxnSp>
        <p:nvCxnSpPr>
          <p:cNvPr id="25" name="Connecteur droit avec flèche 24"/>
          <p:cNvCxnSpPr/>
          <p:nvPr/>
        </p:nvCxnSpPr>
        <p:spPr>
          <a:xfrm rot="5400000">
            <a:off x="4179091" y="3679033"/>
            <a:ext cx="357190" cy="28575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7" name="Connecteur droit avec flèche 26"/>
          <p:cNvCxnSpPr/>
          <p:nvPr/>
        </p:nvCxnSpPr>
        <p:spPr>
          <a:xfrm rot="16200000" flipH="1">
            <a:off x="5500694" y="3714752"/>
            <a:ext cx="428628" cy="28575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9" name="Connecteur droit avec flèche 28"/>
          <p:cNvCxnSpPr>
            <a:stCxn id="9" idx="4"/>
          </p:cNvCxnSpPr>
          <p:nvPr/>
        </p:nvCxnSpPr>
        <p:spPr>
          <a:xfrm rot="16200000" flipH="1">
            <a:off x="3911198" y="4697024"/>
            <a:ext cx="642942" cy="39290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1" name="Connecteur droit avec flèche 30"/>
          <p:cNvCxnSpPr/>
          <p:nvPr/>
        </p:nvCxnSpPr>
        <p:spPr>
          <a:xfrm rot="5400000">
            <a:off x="3107521" y="4679165"/>
            <a:ext cx="714380" cy="35719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grpId="0"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par>
                                <p:cTn id="12" presetID="5" presetClass="entr" presetSubtype="10" fill="hold" nodeType="with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checkerboard(across)">
                                      <p:cBhvr>
                                        <p:cTn id="14" dur="2000"/>
                                        <p:tgtEl>
                                          <p:spTgt spid="15"/>
                                        </p:tgtEl>
                                      </p:cBhvr>
                                    </p:animEffect>
                                  </p:childTnLst>
                                </p:cTn>
                              </p:par>
                              <p:par>
                                <p:cTn id="15" presetID="5" presetClass="entr" presetSubtype="1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2000"/>
                                        <p:tgtEl>
                                          <p:spTgt spid="5"/>
                                        </p:tgtEl>
                                      </p:cBhvr>
                                    </p:animEffect>
                                  </p:childTnLst>
                                </p:cTn>
                              </p:par>
                              <p:par>
                                <p:cTn id="18" presetID="5" presetClass="entr" presetSubtype="10"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2000"/>
                                        <p:tgtEl>
                                          <p:spTgt spid="6"/>
                                        </p:tgtEl>
                                      </p:cBhvr>
                                    </p:animEffect>
                                  </p:childTnLst>
                                </p:cTn>
                              </p:par>
                              <p:par>
                                <p:cTn id="21" presetID="5" presetClass="entr" presetSubtype="1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2000"/>
                                        <p:tgtEl>
                                          <p:spTgt spid="7"/>
                                        </p:tgtEl>
                                      </p:cBhvr>
                                    </p:animEffect>
                                  </p:childTnLst>
                                </p:cTn>
                              </p:par>
                              <p:par>
                                <p:cTn id="24" presetID="5" presetClass="entr" presetSubtype="10"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Effect transition="in" filter="checkerboard(across)">
                                      <p:cBhvr>
                                        <p:cTn id="26" dur="2000"/>
                                        <p:tgtEl>
                                          <p:spTgt spid="18"/>
                                        </p:tgtEl>
                                      </p:cBhvr>
                                    </p:animEffect>
                                  </p:childTnLst>
                                </p:cTn>
                              </p:par>
                              <p:par>
                                <p:cTn id="27" presetID="5" presetClass="entr" presetSubtype="10" fill="hold" nodeType="withEffect">
                                  <p:stCondLst>
                                    <p:cond delay="500"/>
                                  </p:stCondLst>
                                  <p:childTnLst>
                                    <p:set>
                                      <p:cBhvr>
                                        <p:cTn id="28" dur="1" fill="hold">
                                          <p:stCondLst>
                                            <p:cond delay="0"/>
                                          </p:stCondLst>
                                        </p:cTn>
                                        <p:tgtEl>
                                          <p:spTgt spid="20"/>
                                        </p:tgtEl>
                                        <p:attrNameLst>
                                          <p:attrName>style.visibility</p:attrName>
                                        </p:attrNameLst>
                                      </p:cBhvr>
                                      <p:to>
                                        <p:strVal val="visible"/>
                                      </p:to>
                                    </p:set>
                                    <p:animEffect transition="in" filter="checkerboard(across)">
                                      <p:cBhvr>
                                        <p:cTn id="29" dur="2000"/>
                                        <p:tgtEl>
                                          <p:spTgt spid="20"/>
                                        </p:tgtEl>
                                      </p:cBhvr>
                                    </p:animEffect>
                                  </p:childTnLst>
                                </p:cTn>
                              </p:par>
                              <p:par>
                                <p:cTn id="30" presetID="5" presetClass="entr" presetSubtype="10" fill="hold" nodeType="withEffect">
                                  <p:stCondLst>
                                    <p:cond delay="500"/>
                                  </p:stCondLst>
                                  <p:childTnLst>
                                    <p:set>
                                      <p:cBhvr>
                                        <p:cTn id="31" dur="1" fill="hold">
                                          <p:stCondLst>
                                            <p:cond delay="0"/>
                                          </p:stCondLst>
                                        </p:cTn>
                                        <p:tgtEl>
                                          <p:spTgt spid="13"/>
                                        </p:tgtEl>
                                        <p:attrNameLst>
                                          <p:attrName>style.visibility</p:attrName>
                                        </p:attrNameLst>
                                      </p:cBhvr>
                                      <p:to>
                                        <p:strVal val="visible"/>
                                      </p:to>
                                    </p:set>
                                    <p:animEffect transition="in" filter="checkerboard(across)">
                                      <p:cBhvr>
                                        <p:cTn id="32" dur="2000"/>
                                        <p:tgtEl>
                                          <p:spTgt spid="13"/>
                                        </p:tgtEl>
                                      </p:cBhvr>
                                    </p:animEffect>
                                  </p:childTnLst>
                                </p:cTn>
                              </p:par>
                              <p:par>
                                <p:cTn id="33" presetID="5" presetClass="entr" presetSubtype="10" fill="hold" nodeType="withEffect">
                                  <p:stCondLst>
                                    <p:cond delay="500"/>
                                  </p:stCondLst>
                                  <p:childTnLst>
                                    <p:set>
                                      <p:cBhvr>
                                        <p:cTn id="34" dur="1" fill="hold">
                                          <p:stCondLst>
                                            <p:cond delay="0"/>
                                          </p:stCondLst>
                                        </p:cTn>
                                        <p:tgtEl>
                                          <p:spTgt spid="27"/>
                                        </p:tgtEl>
                                        <p:attrNameLst>
                                          <p:attrName>style.visibility</p:attrName>
                                        </p:attrNameLst>
                                      </p:cBhvr>
                                      <p:to>
                                        <p:strVal val="visible"/>
                                      </p:to>
                                    </p:set>
                                    <p:animEffect transition="in" filter="checkerboard(across)">
                                      <p:cBhvr>
                                        <p:cTn id="35" dur="2000"/>
                                        <p:tgtEl>
                                          <p:spTgt spid="27"/>
                                        </p:tgtEl>
                                      </p:cBhvr>
                                    </p:animEffect>
                                  </p:childTnLst>
                                </p:cTn>
                              </p:par>
                              <p:par>
                                <p:cTn id="36" presetID="5" presetClass="entr" presetSubtype="10" fill="hold" grpId="0" nodeType="withEffect">
                                  <p:stCondLst>
                                    <p:cond delay="500"/>
                                  </p:stCondLst>
                                  <p:childTnLst>
                                    <p:set>
                                      <p:cBhvr>
                                        <p:cTn id="37" dur="1" fill="hold">
                                          <p:stCondLst>
                                            <p:cond delay="0"/>
                                          </p:stCondLst>
                                        </p:cTn>
                                        <p:tgtEl>
                                          <p:spTgt spid="8"/>
                                        </p:tgtEl>
                                        <p:attrNameLst>
                                          <p:attrName>style.visibility</p:attrName>
                                        </p:attrNameLst>
                                      </p:cBhvr>
                                      <p:to>
                                        <p:strVal val="visible"/>
                                      </p:to>
                                    </p:set>
                                    <p:animEffect transition="in" filter="checkerboard(across)">
                                      <p:cBhvr>
                                        <p:cTn id="38" dur="2000"/>
                                        <p:tgtEl>
                                          <p:spTgt spid="8"/>
                                        </p:tgtEl>
                                      </p:cBhvr>
                                    </p:animEffect>
                                  </p:childTnLst>
                                </p:cTn>
                              </p:par>
                              <p:par>
                                <p:cTn id="39" presetID="5" presetClass="entr" presetSubtype="10" fill="hold" nodeType="withEffect">
                                  <p:stCondLst>
                                    <p:cond delay="500"/>
                                  </p:stCondLst>
                                  <p:childTnLst>
                                    <p:set>
                                      <p:cBhvr>
                                        <p:cTn id="40" dur="1" fill="hold">
                                          <p:stCondLst>
                                            <p:cond delay="0"/>
                                          </p:stCondLst>
                                        </p:cTn>
                                        <p:tgtEl>
                                          <p:spTgt spid="25"/>
                                        </p:tgtEl>
                                        <p:attrNameLst>
                                          <p:attrName>style.visibility</p:attrName>
                                        </p:attrNameLst>
                                      </p:cBhvr>
                                      <p:to>
                                        <p:strVal val="visible"/>
                                      </p:to>
                                    </p:set>
                                    <p:animEffect transition="in" filter="checkerboard(across)">
                                      <p:cBhvr>
                                        <p:cTn id="41" dur="2000"/>
                                        <p:tgtEl>
                                          <p:spTgt spid="25"/>
                                        </p:tgtEl>
                                      </p:cBhvr>
                                    </p:animEffect>
                                  </p:childTnLst>
                                </p:cTn>
                              </p:par>
                              <p:par>
                                <p:cTn id="42" presetID="5" presetClass="entr" presetSubtype="10" fill="hold" grpId="0" nodeType="withEffect">
                                  <p:stCondLst>
                                    <p:cond delay="500"/>
                                  </p:stCondLst>
                                  <p:childTnLst>
                                    <p:set>
                                      <p:cBhvr>
                                        <p:cTn id="43" dur="1" fill="hold">
                                          <p:stCondLst>
                                            <p:cond delay="0"/>
                                          </p:stCondLst>
                                        </p:cTn>
                                        <p:tgtEl>
                                          <p:spTgt spid="9"/>
                                        </p:tgtEl>
                                        <p:attrNameLst>
                                          <p:attrName>style.visibility</p:attrName>
                                        </p:attrNameLst>
                                      </p:cBhvr>
                                      <p:to>
                                        <p:strVal val="visible"/>
                                      </p:to>
                                    </p:set>
                                    <p:animEffect transition="in" filter="checkerboard(across)">
                                      <p:cBhvr>
                                        <p:cTn id="44" dur="2000"/>
                                        <p:tgtEl>
                                          <p:spTgt spid="9"/>
                                        </p:tgtEl>
                                      </p:cBhvr>
                                    </p:animEffect>
                                  </p:childTnLst>
                                </p:cTn>
                              </p:par>
                              <p:par>
                                <p:cTn id="45" presetID="5" presetClass="entr" presetSubtype="10" fill="hold" nodeType="withEffect">
                                  <p:stCondLst>
                                    <p:cond delay="500"/>
                                  </p:stCondLst>
                                  <p:childTnLst>
                                    <p:set>
                                      <p:cBhvr>
                                        <p:cTn id="46" dur="1" fill="hold">
                                          <p:stCondLst>
                                            <p:cond delay="0"/>
                                          </p:stCondLst>
                                        </p:cTn>
                                        <p:tgtEl>
                                          <p:spTgt spid="31"/>
                                        </p:tgtEl>
                                        <p:attrNameLst>
                                          <p:attrName>style.visibility</p:attrName>
                                        </p:attrNameLst>
                                      </p:cBhvr>
                                      <p:to>
                                        <p:strVal val="visible"/>
                                      </p:to>
                                    </p:set>
                                    <p:animEffect transition="in" filter="checkerboard(across)">
                                      <p:cBhvr>
                                        <p:cTn id="47" dur="2000"/>
                                        <p:tgtEl>
                                          <p:spTgt spid="31"/>
                                        </p:tgtEl>
                                      </p:cBhvr>
                                    </p:animEffect>
                                  </p:childTnLst>
                                </p:cTn>
                              </p:par>
                              <p:par>
                                <p:cTn id="48" presetID="5" presetClass="entr" presetSubtype="10" fill="hold" nodeType="withEffect">
                                  <p:stCondLst>
                                    <p:cond delay="500"/>
                                  </p:stCondLst>
                                  <p:childTnLst>
                                    <p:set>
                                      <p:cBhvr>
                                        <p:cTn id="49" dur="1" fill="hold">
                                          <p:stCondLst>
                                            <p:cond delay="0"/>
                                          </p:stCondLst>
                                        </p:cTn>
                                        <p:tgtEl>
                                          <p:spTgt spid="29"/>
                                        </p:tgtEl>
                                        <p:attrNameLst>
                                          <p:attrName>style.visibility</p:attrName>
                                        </p:attrNameLst>
                                      </p:cBhvr>
                                      <p:to>
                                        <p:strVal val="visible"/>
                                      </p:to>
                                    </p:set>
                                    <p:animEffect transition="in" filter="checkerboard(across)">
                                      <p:cBhvr>
                                        <p:cTn id="50" dur="2000"/>
                                        <p:tgtEl>
                                          <p:spTgt spid="29"/>
                                        </p:tgtEl>
                                      </p:cBhvr>
                                    </p:animEffect>
                                  </p:childTnLst>
                                </p:cTn>
                              </p:par>
                              <p:par>
                                <p:cTn id="51" presetID="5" presetClass="entr" presetSubtype="10" fill="hold" grpId="0" nodeType="withEffect">
                                  <p:stCondLst>
                                    <p:cond delay="500"/>
                                  </p:stCondLst>
                                  <p:childTnLst>
                                    <p:set>
                                      <p:cBhvr>
                                        <p:cTn id="52" dur="1" fill="hold">
                                          <p:stCondLst>
                                            <p:cond delay="0"/>
                                          </p:stCondLst>
                                        </p:cTn>
                                        <p:tgtEl>
                                          <p:spTgt spid="11"/>
                                        </p:tgtEl>
                                        <p:attrNameLst>
                                          <p:attrName>style.visibility</p:attrName>
                                        </p:attrNameLst>
                                      </p:cBhvr>
                                      <p:to>
                                        <p:strVal val="visible"/>
                                      </p:to>
                                    </p:set>
                                    <p:animEffect transition="in" filter="checkerboard(across)">
                                      <p:cBhvr>
                                        <p:cTn id="53" dur="2000"/>
                                        <p:tgtEl>
                                          <p:spTgt spid="11"/>
                                        </p:tgtEl>
                                      </p:cBhvr>
                                    </p:animEffect>
                                  </p:childTnLst>
                                </p:cTn>
                              </p:par>
                              <p:par>
                                <p:cTn id="54" presetID="5" presetClass="entr" presetSubtype="10" fill="hold" grpId="0" nodeType="withEffect">
                                  <p:stCondLst>
                                    <p:cond delay="500"/>
                                  </p:stCondLst>
                                  <p:childTnLst>
                                    <p:set>
                                      <p:cBhvr>
                                        <p:cTn id="55" dur="1" fill="hold">
                                          <p:stCondLst>
                                            <p:cond delay="0"/>
                                          </p:stCondLst>
                                        </p:cTn>
                                        <p:tgtEl>
                                          <p:spTgt spid="10"/>
                                        </p:tgtEl>
                                        <p:attrNameLst>
                                          <p:attrName>style.visibility</p:attrName>
                                        </p:attrNameLst>
                                      </p:cBhvr>
                                      <p:to>
                                        <p:strVal val="visible"/>
                                      </p:to>
                                    </p:set>
                                    <p:animEffect transition="in" filter="checkerboard(across)">
                                      <p:cBhvr>
                                        <p:cTn id="5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p:bldP spid="8" grpId="0" animBg="1"/>
      <p:bldP spid="9" grpId="0" animBg="1"/>
      <p:bldP spid="10" grpId="0" animBg="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33400" y="214290"/>
            <a:ext cx="7854696" cy="6429420"/>
          </a:xfrm>
        </p:spPr>
        <p:txBody>
          <a:bodyPr>
            <a:normAutofit fontScale="85000" lnSpcReduction="20000"/>
          </a:bodyPr>
          <a:lstStyle/>
          <a:p>
            <a:pPr algn="l"/>
            <a:r>
              <a:rPr lang="fr-FR" sz="2800" dirty="0" smtClean="0">
                <a:latin typeface="Times New Roman" pitchFamily="18" charset="0"/>
                <a:cs typeface="Times New Roman" pitchFamily="18" charset="0"/>
              </a:rPr>
              <a:t>5-le modèle conceptuelle de traitement</a:t>
            </a:r>
          </a:p>
          <a:p>
            <a:pPr algn="l"/>
            <a:r>
              <a:rPr lang="fr-FR" sz="2800" dirty="0" smtClean="0">
                <a:latin typeface="Times New Roman" pitchFamily="18" charset="0"/>
                <a:cs typeface="Times New Roman" pitchFamily="18" charset="0"/>
              </a:rPr>
              <a:t>6-Représentation graphique du MCT : </a:t>
            </a:r>
          </a:p>
          <a:p>
            <a:pPr algn="l"/>
            <a:r>
              <a:rPr lang="fr-FR" dirty="0" smtClean="0">
                <a:latin typeface="Times New Roman" pitchFamily="18" charset="0"/>
                <a:cs typeface="Times New Roman" pitchFamily="18" charset="0"/>
              </a:rPr>
              <a:t>Conclusion</a:t>
            </a:r>
          </a:p>
          <a:p>
            <a:pPr lvl="0" algn="l">
              <a:defRPr/>
            </a:pPr>
            <a:r>
              <a:rPr lang="fr-FR" sz="2800" b="1" u="sng" dirty="0" smtClean="0">
                <a:ln w="11430"/>
                <a:effectLst>
                  <a:outerShdw blurRad="50800" dist="39000" dir="5460000" algn="tl">
                    <a:srgbClr val="000000">
                      <a:alpha val="38000"/>
                    </a:srgbClr>
                  </a:outerShdw>
                </a:effectLst>
                <a:latin typeface="Times New Roman" pitchFamily="18" charset="0"/>
                <a:cs typeface="Times New Roman" pitchFamily="18" charset="0"/>
              </a:rPr>
              <a:t>Chapitre N° 03  </a:t>
            </a:r>
            <a:r>
              <a:rPr lang="fr-FR" sz="2800" b="1"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latin typeface="Times New Roman" pitchFamily="18" charset="0"/>
                <a:cs typeface="Times New Roman" pitchFamily="18" charset="0"/>
              </a:rPr>
              <a:t>Étude logique Et physique </a:t>
            </a:r>
          </a:p>
          <a:p>
            <a:pPr lvl="0" algn="l">
              <a:defRPr/>
            </a:pPr>
            <a:r>
              <a:rPr lang="fr-FR" sz="2800" dirty="0" smtClean="0">
                <a:latin typeface="Times New Roman" pitchFamily="18" charset="0"/>
                <a:cs typeface="Times New Roman" pitchFamily="18" charset="0"/>
              </a:rPr>
              <a:t>Introduction </a:t>
            </a:r>
          </a:p>
          <a:p>
            <a:pPr lvl="0" algn="l">
              <a:defRPr/>
            </a:pPr>
            <a:r>
              <a:rPr lang="fr-FR" sz="2800" dirty="0" smtClean="0">
                <a:latin typeface="Times New Roman" pitchFamily="18" charset="0"/>
                <a:cs typeface="Times New Roman" pitchFamily="18" charset="0"/>
              </a:rPr>
              <a:t>1- le modèle logique des données</a:t>
            </a:r>
            <a:r>
              <a:rPr lang="fr-FR" sz="2800" b="1" dirty="0" smtClean="0">
                <a:latin typeface="Times New Roman" pitchFamily="18" charset="0"/>
                <a:cs typeface="Times New Roman" pitchFamily="18" charset="0"/>
              </a:rPr>
              <a:t> </a:t>
            </a:r>
          </a:p>
          <a:p>
            <a:pPr lvl="0" algn="l">
              <a:defRPr/>
            </a:pPr>
            <a:r>
              <a:rPr lang="fr-FR" sz="2800" dirty="0" smtClean="0">
                <a:latin typeface="Times New Roman" pitchFamily="18" charset="0"/>
                <a:cs typeface="Times New Roman" pitchFamily="18" charset="0"/>
              </a:rPr>
              <a:t>A- relation (0,n ou 1,n ) ,( 0,n ou 1,n )</a:t>
            </a:r>
          </a:p>
          <a:p>
            <a:pPr lvl="0" algn="l">
              <a:defRPr/>
            </a:pPr>
            <a:r>
              <a:rPr lang="fr-FR" sz="2800" dirty="0" smtClean="0">
                <a:latin typeface="Times New Roman" pitchFamily="18" charset="0"/>
                <a:cs typeface="Times New Roman" pitchFamily="18" charset="0"/>
              </a:rPr>
              <a:t>B- relation (0, n ou 1, n), (0, n ou 1,1)</a:t>
            </a:r>
          </a:p>
          <a:p>
            <a:pPr lvl="0" algn="l">
              <a:defRPr/>
            </a:pPr>
            <a:r>
              <a:rPr lang="fr-FR" sz="2800" dirty="0" smtClean="0">
                <a:latin typeface="Times New Roman" pitchFamily="18" charset="0"/>
                <a:cs typeface="Times New Roman" pitchFamily="18" charset="0"/>
              </a:rPr>
              <a:t>Description des  relations </a:t>
            </a:r>
          </a:p>
          <a:p>
            <a:pPr lvl="0" algn="l">
              <a:defRPr/>
            </a:pPr>
            <a:r>
              <a:rPr lang="fr-FR" sz="2800" dirty="0" smtClean="0">
                <a:latin typeface="Times New Roman" pitchFamily="18" charset="0"/>
                <a:cs typeface="Times New Roman" pitchFamily="18" charset="0"/>
              </a:rPr>
              <a:t>2- le Modèle physique des données : (MPD)</a:t>
            </a:r>
          </a:p>
          <a:p>
            <a:pPr lvl="0" algn="l">
              <a:defRPr/>
            </a:pPr>
            <a:r>
              <a:rPr lang="fr-FR" sz="2800" dirty="0" smtClean="0">
                <a:latin typeface="Times New Roman" pitchFamily="18" charset="0"/>
                <a:cs typeface="Times New Roman" pitchFamily="18" charset="0"/>
              </a:rPr>
              <a:t>3-présentation du modèle physique</a:t>
            </a:r>
          </a:p>
          <a:p>
            <a:pPr lvl="0" algn="l">
              <a:defRPr/>
            </a:pPr>
            <a:r>
              <a:rPr lang="fr-FR" sz="2800" dirty="0" smtClean="0">
                <a:latin typeface="Times New Roman" pitchFamily="18" charset="0"/>
                <a:cs typeface="Times New Roman" pitchFamily="18" charset="0"/>
              </a:rPr>
              <a:t>Conclusion </a:t>
            </a:r>
          </a:p>
          <a:p>
            <a:pPr lvl="0" algn="l">
              <a:defRPr/>
            </a:pPr>
            <a:r>
              <a:rPr lang="fr-FR" sz="2800" b="1" u="sng" dirty="0" smtClean="0">
                <a:ln w="11430"/>
                <a:effectLst>
                  <a:outerShdw blurRad="50800" dist="39000" dir="5460000" algn="tl">
                    <a:srgbClr val="000000">
                      <a:alpha val="38000"/>
                    </a:srgbClr>
                  </a:outerShdw>
                </a:effectLst>
                <a:latin typeface="Times New Roman" pitchFamily="18" charset="0"/>
                <a:cs typeface="Times New Roman" pitchFamily="18" charset="0"/>
              </a:rPr>
              <a:t>Chapitre N° 04  </a:t>
            </a:r>
            <a:r>
              <a:rPr lang="fr-FR" sz="2800" b="1"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latin typeface="Times New Roman" pitchFamily="18" charset="0"/>
                <a:cs typeface="Times New Roman" pitchFamily="18" charset="0"/>
              </a:rPr>
              <a:t>Mise en œuvre Du Logiciel</a:t>
            </a:r>
          </a:p>
          <a:p>
            <a:pPr lvl="0" algn="l">
              <a:defRPr/>
            </a:pPr>
            <a:r>
              <a:rPr lang="fr-FR" sz="2800" b="1"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latin typeface="Times New Roman" pitchFamily="18" charset="0"/>
                <a:cs typeface="Times New Roman" pitchFamily="18" charset="0"/>
              </a:rPr>
              <a:t> </a:t>
            </a:r>
            <a:r>
              <a:rPr lang="fr-FR" sz="2800" dirty="0" smtClean="0">
                <a:latin typeface="Times New Roman" pitchFamily="18" charset="0"/>
                <a:cs typeface="Times New Roman" pitchFamily="18" charset="0"/>
              </a:rPr>
              <a:t>Introduction</a:t>
            </a:r>
          </a:p>
          <a:p>
            <a:pPr lvl="0" algn="l">
              <a:defRPr/>
            </a:pPr>
            <a:r>
              <a:rPr lang="fr-FR" sz="2800" dirty="0" smtClean="0">
                <a:latin typeface="Times New Roman" pitchFamily="18" charset="0"/>
                <a:cs typeface="Times New Roman" pitchFamily="18" charset="0"/>
              </a:rPr>
              <a:t>Les impressions</a:t>
            </a:r>
          </a:p>
          <a:p>
            <a:pPr lvl="0" algn="l">
              <a:defRPr/>
            </a:pPr>
            <a:r>
              <a:rPr lang="fr-FR" sz="2800" dirty="0" smtClean="0">
                <a:latin typeface="Times New Roman" pitchFamily="18" charset="0"/>
                <a:cs typeface="Times New Roman" pitchFamily="18" charset="0"/>
              </a:rPr>
              <a:t>Conclusion</a:t>
            </a:r>
          </a:p>
          <a:p>
            <a:pPr lvl="0" algn="l">
              <a:defRPr/>
            </a:pPr>
            <a:r>
              <a:rPr lang="fr-FR" sz="2800" b="1" u="sng" dirty="0" smtClean="0">
                <a:latin typeface="Times New Roman" pitchFamily="18" charset="0"/>
                <a:cs typeface="Times New Roman" pitchFamily="18" charset="0"/>
              </a:rPr>
              <a:t>Conclusion générale</a:t>
            </a:r>
            <a:endParaRPr lang="fr-FR" sz="2800" b="1" u="sng"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latin typeface="Times New Roman" pitchFamily="18" charset="0"/>
              <a:cs typeface="Times New Roman" pitchFamily="18" charset="0"/>
            </a:endParaRPr>
          </a:p>
          <a:p>
            <a:pPr lvl="0" algn="l"/>
            <a:endParaRPr lang="fr-FR" sz="2800" b="1" dirty="0" smtClean="0">
              <a:ln w="11430"/>
              <a:solidFill>
                <a:schemeClr val="tx2"/>
              </a:solidFill>
              <a:effectLst>
                <a:outerShdw blurRad="50800" dist="39000" dir="5460000" algn="tl">
                  <a:srgbClr val="000000">
                    <a:alpha val="38000"/>
                  </a:srgbClr>
                </a:outerShdw>
              </a:effectLst>
            </a:endParaRPr>
          </a:p>
          <a:p>
            <a:pPr algn="l"/>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anim calcmode="lin" valueType="num">
                                      <p:cBhvr>
                                        <p:cTn id="14"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5"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2000" fill="hold"/>
                                        <p:tgtEl>
                                          <p:spTgt spid="3">
                                            <p:txEl>
                                              <p:pRg st="1" end="1"/>
                                            </p:txEl>
                                          </p:spTgt>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1"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2" dur="2000" fill="hold"/>
                                        <p:tgtEl>
                                          <p:spTgt spid="3">
                                            <p:txEl>
                                              <p:pRg st="2" end="2"/>
                                            </p:txEl>
                                          </p:spTgt>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50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anim calcmode="lin" valueType="num">
                                      <p:cBhvr>
                                        <p:cTn id="26"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27"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8" dur="2000" fill="hold"/>
                                        <p:tgtEl>
                                          <p:spTgt spid="3">
                                            <p:txEl>
                                              <p:pRg st="3" end="3"/>
                                            </p:txEl>
                                          </p:spTgt>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50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2000"/>
                                        <p:tgtEl>
                                          <p:spTgt spid="3">
                                            <p:txEl>
                                              <p:pRg st="4" end="4"/>
                                            </p:txEl>
                                          </p:spTgt>
                                        </p:tgtEl>
                                      </p:cBhvr>
                                    </p:animEffect>
                                    <p:anim calcmode="lin" valueType="num">
                                      <p:cBhvr>
                                        <p:cTn id="32"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3"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4" dur="2000" fill="hold"/>
                                        <p:tgtEl>
                                          <p:spTgt spid="3">
                                            <p:txEl>
                                              <p:pRg st="4" end="4"/>
                                            </p:txEl>
                                          </p:spTgt>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50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anim calcmode="lin" valueType="num">
                                      <p:cBhvr>
                                        <p:cTn id="38"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39"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0" dur="2000" fill="hold"/>
                                        <p:tgtEl>
                                          <p:spTgt spid="3">
                                            <p:txEl>
                                              <p:pRg st="5" end="5"/>
                                            </p:txEl>
                                          </p:spTgt>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50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2000"/>
                                        <p:tgtEl>
                                          <p:spTgt spid="3">
                                            <p:txEl>
                                              <p:pRg st="6" end="6"/>
                                            </p:txEl>
                                          </p:spTgt>
                                        </p:tgtEl>
                                      </p:cBhvr>
                                    </p:animEffect>
                                    <p:anim calcmode="lin" valueType="num">
                                      <p:cBhvr>
                                        <p:cTn id="44"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45"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6" dur="2000" fill="hold"/>
                                        <p:tgtEl>
                                          <p:spTgt spid="3">
                                            <p:txEl>
                                              <p:pRg st="6" end="6"/>
                                            </p:txEl>
                                          </p:spTgt>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50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2000"/>
                                        <p:tgtEl>
                                          <p:spTgt spid="3">
                                            <p:txEl>
                                              <p:pRg st="7" end="7"/>
                                            </p:txEl>
                                          </p:spTgt>
                                        </p:tgtEl>
                                      </p:cBhvr>
                                    </p:animEffect>
                                    <p:anim calcmode="lin" valueType="num">
                                      <p:cBhvr>
                                        <p:cTn id="50"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1"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2" dur="2000" fill="hold"/>
                                        <p:tgtEl>
                                          <p:spTgt spid="3">
                                            <p:txEl>
                                              <p:pRg st="7" end="7"/>
                                            </p:txEl>
                                          </p:spTgt>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500"/>
                                  </p:stCondLst>
                                  <p:childTnLst>
                                    <p:set>
                                      <p:cBhvr>
                                        <p:cTn id="54" dur="1" fill="hold">
                                          <p:stCondLst>
                                            <p:cond delay="0"/>
                                          </p:stCondLst>
                                        </p:cTn>
                                        <p:tgtEl>
                                          <p:spTgt spid="3">
                                            <p:txEl>
                                              <p:pRg st="8" end="8"/>
                                            </p:txEl>
                                          </p:spTgt>
                                        </p:tgtEl>
                                        <p:attrNameLst>
                                          <p:attrName>style.visibility</p:attrName>
                                        </p:attrNameLst>
                                      </p:cBhvr>
                                      <p:to>
                                        <p:strVal val="visible"/>
                                      </p:to>
                                    </p:set>
                                    <p:animEffect transition="in" filter="fade">
                                      <p:cBhvr>
                                        <p:cTn id="55" dur="2000"/>
                                        <p:tgtEl>
                                          <p:spTgt spid="3">
                                            <p:txEl>
                                              <p:pRg st="8" end="8"/>
                                            </p:txEl>
                                          </p:spTgt>
                                        </p:tgtEl>
                                      </p:cBhvr>
                                    </p:animEffect>
                                    <p:anim calcmode="lin" valueType="num">
                                      <p:cBhvr>
                                        <p:cTn id="56"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57"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58" dur="2000" fill="hold"/>
                                        <p:tgtEl>
                                          <p:spTgt spid="3">
                                            <p:txEl>
                                              <p:pRg st="8" end="8"/>
                                            </p:txEl>
                                          </p:spTgt>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50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2000"/>
                                        <p:tgtEl>
                                          <p:spTgt spid="3">
                                            <p:txEl>
                                              <p:pRg st="9" end="9"/>
                                            </p:txEl>
                                          </p:spTgt>
                                        </p:tgtEl>
                                      </p:cBhvr>
                                    </p:animEffect>
                                    <p:anim calcmode="lin" valueType="num">
                                      <p:cBhvr>
                                        <p:cTn id="62" dur="20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63" dur="2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64" dur="2000" fill="hold"/>
                                        <p:tgtEl>
                                          <p:spTgt spid="3">
                                            <p:txEl>
                                              <p:pRg st="9" end="9"/>
                                            </p:txEl>
                                          </p:spTgt>
                                        </p:tgtEl>
                                        <p:attrNameLst>
                                          <p:attrName>ppt_w</p:attrName>
                                        </p:attrNameLst>
                                      </p:cBhvr>
                                      <p:tavLst>
                                        <p:tav tm="0">
                                          <p:val>
                                            <p:fltVal val="0"/>
                                          </p:val>
                                        </p:tav>
                                        <p:tav tm="100000">
                                          <p:val>
                                            <p:strVal val="#ppt_w"/>
                                          </p:val>
                                        </p:tav>
                                      </p:tavLst>
                                    </p:anim>
                                  </p:childTnLst>
                                </p:cTn>
                              </p:par>
                              <p:par>
                                <p:cTn id="65" presetID="35" presetClass="entr" presetSubtype="0" fill="hold" grpId="0" nodeType="withEffect">
                                  <p:stCondLst>
                                    <p:cond delay="500"/>
                                  </p:stCondLst>
                                  <p:childTnLst>
                                    <p:set>
                                      <p:cBhvr>
                                        <p:cTn id="66" dur="1" fill="hold">
                                          <p:stCondLst>
                                            <p:cond delay="0"/>
                                          </p:stCondLst>
                                        </p:cTn>
                                        <p:tgtEl>
                                          <p:spTgt spid="3">
                                            <p:txEl>
                                              <p:pRg st="10" end="10"/>
                                            </p:txEl>
                                          </p:spTgt>
                                        </p:tgtEl>
                                        <p:attrNameLst>
                                          <p:attrName>style.visibility</p:attrName>
                                        </p:attrNameLst>
                                      </p:cBhvr>
                                      <p:to>
                                        <p:strVal val="visible"/>
                                      </p:to>
                                    </p:set>
                                    <p:animEffect transition="in" filter="fade">
                                      <p:cBhvr>
                                        <p:cTn id="67" dur="2000"/>
                                        <p:tgtEl>
                                          <p:spTgt spid="3">
                                            <p:txEl>
                                              <p:pRg st="10" end="10"/>
                                            </p:txEl>
                                          </p:spTgt>
                                        </p:tgtEl>
                                      </p:cBhvr>
                                    </p:animEffect>
                                    <p:anim calcmode="lin" valueType="num">
                                      <p:cBhvr>
                                        <p:cTn id="68" dur="2000" fill="hold"/>
                                        <p:tgtEl>
                                          <p:spTgt spid="3">
                                            <p:txEl>
                                              <p:pRg st="10" end="10"/>
                                            </p:txEl>
                                          </p:spTgt>
                                        </p:tgtEl>
                                        <p:attrNameLst>
                                          <p:attrName>style.rotation</p:attrName>
                                        </p:attrNameLst>
                                      </p:cBhvr>
                                      <p:tavLst>
                                        <p:tav tm="0">
                                          <p:val>
                                            <p:fltVal val="720"/>
                                          </p:val>
                                        </p:tav>
                                        <p:tav tm="100000">
                                          <p:val>
                                            <p:fltVal val="0"/>
                                          </p:val>
                                        </p:tav>
                                      </p:tavLst>
                                    </p:anim>
                                    <p:anim calcmode="lin" valueType="num">
                                      <p:cBhvr>
                                        <p:cTn id="69" dur="2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70" dur="2000" fill="hold"/>
                                        <p:tgtEl>
                                          <p:spTgt spid="3">
                                            <p:txEl>
                                              <p:pRg st="10" end="10"/>
                                            </p:txEl>
                                          </p:spTgt>
                                        </p:tgtEl>
                                        <p:attrNameLst>
                                          <p:attrName>ppt_w</p:attrName>
                                        </p:attrNameLst>
                                      </p:cBhvr>
                                      <p:tavLst>
                                        <p:tav tm="0">
                                          <p:val>
                                            <p:fltVal val="0"/>
                                          </p:val>
                                        </p:tav>
                                        <p:tav tm="100000">
                                          <p:val>
                                            <p:strVal val="#ppt_w"/>
                                          </p:val>
                                        </p:tav>
                                      </p:tavLst>
                                    </p:anim>
                                  </p:childTnLst>
                                </p:cTn>
                              </p:par>
                              <p:par>
                                <p:cTn id="71" presetID="35" presetClass="entr" presetSubtype="0" fill="hold" grpId="0" nodeType="withEffect">
                                  <p:stCondLst>
                                    <p:cond delay="500"/>
                                  </p:stCondLst>
                                  <p:childTnLst>
                                    <p:set>
                                      <p:cBhvr>
                                        <p:cTn id="72" dur="1" fill="hold">
                                          <p:stCondLst>
                                            <p:cond delay="0"/>
                                          </p:stCondLst>
                                        </p:cTn>
                                        <p:tgtEl>
                                          <p:spTgt spid="3">
                                            <p:txEl>
                                              <p:pRg st="11" end="11"/>
                                            </p:txEl>
                                          </p:spTgt>
                                        </p:tgtEl>
                                        <p:attrNameLst>
                                          <p:attrName>style.visibility</p:attrName>
                                        </p:attrNameLst>
                                      </p:cBhvr>
                                      <p:to>
                                        <p:strVal val="visible"/>
                                      </p:to>
                                    </p:set>
                                    <p:animEffect transition="in" filter="fade">
                                      <p:cBhvr>
                                        <p:cTn id="73" dur="2000"/>
                                        <p:tgtEl>
                                          <p:spTgt spid="3">
                                            <p:txEl>
                                              <p:pRg st="11" end="11"/>
                                            </p:txEl>
                                          </p:spTgt>
                                        </p:tgtEl>
                                      </p:cBhvr>
                                    </p:animEffect>
                                    <p:anim calcmode="lin" valueType="num">
                                      <p:cBhvr>
                                        <p:cTn id="74" dur="2000" fill="hold"/>
                                        <p:tgtEl>
                                          <p:spTgt spid="3">
                                            <p:txEl>
                                              <p:pRg st="11" end="11"/>
                                            </p:txEl>
                                          </p:spTgt>
                                        </p:tgtEl>
                                        <p:attrNameLst>
                                          <p:attrName>style.rotation</p:attrName>
                                        </p:attrNameLst>
                                      </p:cBhvr>
                                      <p:tavLst>
                                        <p:tav tm="0">
                                          <p:val>
                                            <p:fltVal val="720"/>
                                          </p:val>
                                        </p:tav>
                                        <p:tav tm="100000">
                                          <p:val>
                                            <p:fltVal val="0"/>
                                          </p:val>
                                        </p:tav>
                                      </p:tavLst>
                                    </p:anim>
                                    <p:anim calcmode="lin" valueType="num">
                                      <p:cBhvr>
                                        <p:cTn id="75" dur="2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76" dur="2000" fill="hold"/>
                                        <p:tgtEl>
                                          <p:spTgt spid="3">
                                            <p:txEl>
                                              <p:pRg st="11" end="11"/>
                                            </p:txEl>
                                          </p:spTgt>
                                        </p:tgtEl>
                                        <p:attrNameLst>
                                          <p:attrName>ppt_w</p:attrName>
                                        </p:attrNameLst>
                                      </p:cBhvr>
                                      <p:tavLst>
                                        <p:tav tm="0">
                                          <p:val>
                                            <p:fltVal val="0"/>
                                          </p:val>
                                        </p:tav>
                                        <p:tav tm="100000">
                                          <p:val>
                                            <p:strVal val="#ppt_w"/>
                                          </p:val>
                                        </p:tav>
                                      </p:tavLst>
                                    </p:anim>
                                  </p:childTnLst>
                                </p:cTn>
                              </p:par>
                              <p:par>
                                <p:cTn id="77" presetID="35" presetClass="entr" presetSubtype="0" fill="hold" grpId="0" nodeType="withEffect">
                                  <p:stCondLst>
                                    <p:cond delay="500"/>
                                  </p:stCondLst>
                                  <p:childTnLst>
                                    <p:set>
                                      <p:cBhvr>
                                        <p:cTn id="78" dur="1" fill="hold">
                                          <p:stCondLst>
                                            <p:cond delay="0"/>
                                          </p:stCondLst>
                                        </p:cTn>
                                        <p:tgtEl>
                                          <p:spTgt spid="3">
                                            <p:txEl>
                                              <p:pRg st="12" end="12"/>
                                            </p:txEl>
                                          </p:spTgt>
                                        </p:tgtEl>
                                        <p:attrNameLst>
                                          <p:attrName>style.visibility</p:attrName>
                                        </p:attrNameLst>
                                      </p:cBhvr>
                                      <p:to>
                                        <p:strVal val="visible"/>
                                      </p:to>
                                    </p:set>
                                    <p:animEffect transition="in" filter="fade">
                                      <p:cBhvr>
                                        <p:cTn id="79" dur="2000"/>
                                        <p:tgtEl>
                                          <p:spTgt spid="3">
                                            <p:txEl>
                                              <p:pRg st="12" end="12"/>
                                            </p:txEl>
                                          </p:spTgt>
                                        </p:tgtEl>
                                      </p:cBhvr>
                                    </p:animEffect>
                                    <p:anim calcmode="lin" valueType="num">
                                      <p:cBhvr>
                                        <p:cTn id="80" dur="2000" fill="hold"/>
                                        <p:tgtEl>
                                          <p:spTgt spid="3">
                                            <p:txEl>
                                              <p:pRg st="12" end="12"/>
                                            </p:txEl>
                                          </p:spTgt>
                                        </p:tgtEl>
                                        <p:attrNameLst>
                                          <p:attrName>style.rotation</p:attrName>
                                        </p:attrNameLst>
                                      </p:cBhvr>
                                      <p:tavLst>
                                        <p:tav tm="0">
                                          <p:val>
                                            <p:fltVal val="720"/>
                                          </p:val>
                                        </p:tav>
                                        <p:tav tm="100000">
                                          <p:val>
                                            <p:fltVal val="0"/>
                                          </p:val>
                                        </p:tav>
                                      </p:tavLst>
                                    </p:anim>
                                    <p:anim calcmode="lin" valueType="num">
                                      <p:cBhvr>
                                        <p:cTn id="81" dur="20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82" dur="2000" fill="hold"/>
                                        <p:tgtEl>
                                          <p:spTgt spid="3">
                                            <p:txEl>
                                              <p:pRg st="12" end="12"/>
                                            </p:txEl>
                                          </p:spTgt>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500"/>
                                  </p:stCondLst>
                                  <p:childTnLst>
                                    <p:set>
                                      <p:cBhvr>
                                        <p:cTn id="84" dur="1" fill="hold">
                                          <p:stCondLst>
                                            <p:cond delay="0"/>
                                          </p:stCondLst>
                                        </p:cTn>
                                        <p:tgtEl>
                                          <p:spTgt spid="3">
                                            <p:txEl>
                                              <p:pRg st="13" end="13"/>
                                            </p:txEl>
                                          </p:spTgt>
                                        </p:tgtEl>
                                        <p:attrNameLst>
                                          <p:attrName>style.visibility</p:attrName>
                                        </p:attrNameLst>
                                      </p:cBhvr>
                                      <p:to>
                                        <p:strVal val="visible"/>
                                      </p:to>
                                    </p:set>
                                    <p:animEffect transition="in" filter="fade">
                                      <p:cBhvr>
                                        <p:cTn id="85" dur="2000"/>
                                        <p:tgtEl>
                                          <p:spTgt spid="3">
                                            <p:txEl>
                                              <p:pRg st="13" end="13"/>
                                            </p:txEl>
                                          </p:spTgt>
                                        </p:tgtEl>
                                      </p:cBhvr>
                                    </p:animEffect>
                                    <p:anim calcmode="lin" valueType="num">
                                      <p:cBhvr>
                                        <p:cTn id="86" dur="2000" fill="hold"/>
                                        <p:tgtEl>
                                          <p:spTgt spid="3">
                                            <p:txEl>
                                              <p:pRg st="13" end="13"/>
                                            </p:txEl>
                                          </p:spTgt>
                                        </p:tgtEl>
                                        <p:attrNameLst>
                                          <p:attrName>style.rotation</p:attrName>
                                        </p:attrNameLst>
                                      </p:cBhvr>
                                      <p:tavLst>
                                        <p:tav tm="0">
                                          <p:val>
                                            <p:fltVal val="720"/>
                                          </p:val>
                                        </p:tav>
                                        <p:tav tm="100000">
                                          <p:val>
                                            <p:fltVal val="0"/>
                                          </p:val>
                                        </p:tav>
                                      </p:tavLst>
                                    </p:anim>
                                    <p:anim calcmode="lin" valueType="num">
                                      <p:cBhvr>
                                        <p:cTn id="87" dur="20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88" dur="2000" fill="hold"/>
                                        <p:tgtEl>
                                          <p:spTgt spid="3">
                                            <p:txEl>
                                              <p:pRg st="13" end="13"/>
                                            </p:txEl>
                                          </p:spTgt>
                                        </p:tgtEl>
                                        <p:attrNameLst>
                                          <p:attrName>ppt_w</p:attrName>
                                        </p:attrNameLst>
                                      </p:cBhvr>
                                      <p:tavLst>
                                        <p:tav tm="0">
                                          <p:val>
                                            <p:fltVal val="0"/>
                                          </p:val>
                                        </p:tav>
                                        <p:tav tm="100000">
                                          <p:val>
                                            <p:strVal val="#ppt_w"/>
                                          </p:val>
                                        </p:tav>
                                      </p:tavLst>
                                    </p:anim>
                                  </p:childTnLst>
                                </p:cTn>
                              </p:par>
                              <p:par>
                                <p:cTn id="89" presetID="35" presetClass="entr" presetSubtype="0" fill="hold" grpId="0" nodeType="withEffect">
                                  <p:stCondLst>
                                    <p:cond delay="500"/>
                                  </p:stCondLst>
                                  <p:childTnLst>
                                    <p:set>
                                      <p:cBhvr>
                                        <p:cTn id="90" dur="1" fill="hold">
                                          <p:stCondLst>
                                            <p:cond delay="0"/>
                                          </p:stCondLst>
                                        </p:cTn>
                                        <p:tgtEl>
                                          <p:spTgt spid="3">
                                            <p:txEl>
                                              <p:pRg st="14" end="14"/>
                                            </p:txEl>
                                          </p:spTgt>
                                        </p:tgtEl>
                                        <p:attrNameLst>
                                          <p:attrName>style.visibility</p:attrName>
                                        </p:attrNameLst>
                                      </p:cBhvr>
                                      <p:to>
                                        <p:strVal val="visible"/>
                                      </p:to>
                                    </p:set>
                                    <p:animEffect transition="in" filter="fade">
                                      <p:cBhvr>
                                        <p:cTn id="91" dur="2000"/>
                                        <p:tgtEl>
                                          <p:spTgt spid="3">
                                            <p:txEl>
                                              <p:pRg st="14" end="14"/>
                                            </p:txEl>
                                          </p:spTgt>
                                        </p:tgtEl>
                                      </p:cBhvr>
                                    </p:animEffect>
                                    <p:anim calcmode="lin" valueType="num">
                                      <p:cBhvr>
                                        <p:cTn id="92" dur="2000" fill="hold"/>
                                        <p:tgtEl>
                                          <p:spTgt spid="3">
                                            <p:txEl>
                                              <p:pRg st="14" end="14"/>
                                            </p:txEl>
                                          </p:spTgt>
                                        </p:tgtEl>
                                        <p:attrNameLst>
                                          <p:attrName>style.rotation</p:attrName>
                                        </p:attrNameLst>
                                      </p:cBhvr>
                                      <p:tavLst>
                                        <p:tav tm="0">
                                          <p:val>
                                            <p:fltVal val="720"/>
                                          </p:val>
                                        </p:tav>
                                        <p:tav tm="100000">
                                          <p:val>
                                            <p:fltVal val="0"/>
                                          </p:val>
                                        </p:tav>
                                      </p:tavLst>
                                    </p:anim>
                                    <p:anim calcmode="lin" valueType="num">
                                      <p:cBhvr>
                                        <p:cTn id="93" dur="2000" fill="hold"/>
                                        <p:tgtEl>
                                          <p:spTgt spid="3">
                                            <p:txEl>
                                              <p:pRg st="14" end="14"/>
                                            </p:txEl>
                                          </p:spTgt>
                                        </p:tgtEl>
                                        <p:attrNameLst>
                                          <p:attrName>ppt_h</p:attrName>
                                        </p:attrNameLst>
                                      </p:cBhvr>
                                      <p:tavLst>
                                        <p:tav tm="0">
                                          <p:val>
                                            <p:fltVal val="0"/>
                                          </p:val>
                                        </p:tav>
                                        <p:tav tm="100000">
                                          <p:val>
                                            <p:strVal val="#ppt_h"/>
                                          </p:val>
                                        </p:tav>
                                      </p:tavLst>
                                    </p:anim>
                                    <p:anim calcmode="lin" valueType="num">
                                      <p:cBhvr>
                                        <p:cTn id="94" dur="2000" fill="hold"/>
                                        <p:tgtEl>
                                          <p:spTgt spid="3">
                                            <p:txEl>
                                              <p:pRg st="14" end="14"/>
                                            </p:txEl>
                                          </p:spTgt>
                                        </p:tgtEl>
                                        <p:attrNameLst>
                                          <p:attrName>ppt_w</p:attrName>
                                        </p:attrNameLst>
                                      </p:cBhvr>
                                      <p:tavLst>
                                        <p:tav tm="0">
                                          <p:val>
                                            <p:fltVal val="0"/>
                                          </p:val>
                                        </p:tav>
                                        <p:tav tm="100000">
                                          <p:val>
                                            <p:strVal val="#ppt_w"/>
                                          </p:val>
                                        </p:tav>
                                      </p:tavLst>
                                    </p:anim>
                                  </p:childTnLst>
                                </p:cTn>
                              </p:par>
                              <p:par>
                                <p:cTn id="95" presetID="35" presetClass="entr" presetSubtype="0" fill="hold" grpId="0" nodeType="withEffect">
                                  <p:stCondLst>
                                    <p:cond delay="500"/>
                                  </p:stCondLst>
                                  <p:childTnLst>
                                    <p:set>
                                      <p:cBhvr>
                                        <p:cTn id="96" dur="1" fill="hold">
                                          <p:stCondLst>
                                            <p:cond delay="0"/>
                                          </p:stCondLst>
                                        </p:cTn>
                                        <p:tgtEl>
                                          <p:spTgt spid="3">
                                            <p:txEl>
                                              <p:pRg st="15" end="15"/>
                                            </p:txEl>
                                          </p:spTgt>
                                        </p:tgtEl>
                                        <p:attrNameLst>
                                          <p:attrName>style.visibility</p:attrName>
                                        </p:attrNameLst>
                                      </p:cBhvr>
                                      <p:to>
                                        <p:strVal val="visible"/>
                                      </p:to>
                                    </p:set>
                                    <p:animEffect transition="in" filter="fade">
                                      <p:cBhvr>
                                        <p:cTn id="97" dur="2000"/>
                                        <p:tgtEl>
                                          <p:spTgt spid="3">
                                            <p:txEl>
                                              <p:pRg st="15" end="15"/>
                                            </p:txEl>
                                          </p:spTgt>
                                        </p:tgtEl>
                                      </p:cBhvr>
                                    </p:animEffect>
                                    <p:anim calcmode="lin" valueType="num">
                                      <p:cBhvr>
                                        <p:cTn id="98" dur="2000" fill="hold"/>
                                        <p:tgtEl>
                                          <p:spTgt spid="3">
                                            <p:txEl>
                                              <p:pRg st="15" end="15"/>
                                            </p:txEl>
                                          </p:spTgt>
                                        </p:tgtEl>
                                        <p:attrNameLst>
                                          <p:attrName>style.rotation</p:attrName>
                                        </p:attrNameLst>
                                      </p:cBhvr>
                                      <p:tavLst>
                                        <p:tav tm="0">
                                          <p:val>
                                            <p:fltVal val="720"/>
                                          </p:val>
                                        </p:tav>
                                        <p:tav tm="100000">
                                          <p:val>
                                            <p:fltVal val="0"/>
                                          </p:val>
                                        </p:tav>
                                      </p:tavLst>
                                    </p:anim>
                                    <p:anim calcmode="lin" valueType="num">
                                      <p:cBhvr>
                                        <p:cTn id="99" dur="2000" fill="hold"/>
                                        <p:tgtEl>
                                          <p:spTgt spid="3">
                                            <p:txEl>
                                              <p:pRg st="15" end="15"/>
                                            </p:txEl>
                                          </p:spTgt>
                                        </p:tgtEl>
                                        <p:attrNameLst>
                                          <p:attrName>ppt_h</p:attrName>
                                        </p:attrNameLst>
                                      </p:cBhvr>
                                      <p:tavLst>
                                        <p:tav tm="0">
                                          <p:val>
                                            <p:fltVal val="0"/>
                                          </p:val>
                                        </p:tav>
                                        <p:tav tm="100000">
                                          <p:val>
                                            <p:strVal val="#ppt_h"/>
                                          </p:val>
                                        </p:tav>
                                      </p:tavLst>
                                    </p:anim>
                                    <p:anim calcmode="lin" valueType="num">
                                      <p:cBhvr>
                                        <p:cTn id="100" dur="2000" fill="hold"/>
                                        <p:tgtEl>
                                          <p:spTgt spid="3">
                                            <p:txEl>
                                              <p:pRg st="15" end="15"/>
                                            </p:txEl>
                                          </p:spTgt>
                                        </p:tgtEl>
                                        <p:attrNameLst>
                                          <p:attrName>ppt_w</p:attrName>
                                        </p:attrNameLst>
                                      </p:cBhvr>
                                      <p:tavLst>
                                        <p:tav tm="0">
                                          <p:val>
                                            <p:fltVal val="0"/>
                                          </p:val>
                                        </p:tav>
                                        <p:tav tm="100000">
                                          <p:val>
                                            <p:strVal val="#ppt_w"/>
                                          </p:val>
                                        </p:tav>
                                      </p:tavLst>
                                    </p:anim>
                                  </p:childTnLst>
                                </p:cTn>
                              </p:par>
                              <p:par>
                                <p:cTn id="101" presetID="35" presetClass="entr" presetSubtype="0" fill="hold" grpId="0" nodeType="withEffect">
                                  <p:stCondLst>
                                    <p:cond delay="500"/>
                                  </p:stCondLst>
                                  <p:childTnLst>
                                    <p:set>
                                      <p:cBhvr>
                                        <p:cTn id="102" dur="1" fill="hold">
                                          <p:stCondLst>
                                            <p:cond delay="0"/>
                                          </p:stCondLst>
                                        </p:cTn>
                                        <p:tgtEl>
                                          <p:spTgt spid="3">
                                            <p:txEl>
                                              <p:pRg st="16" end="16"/>
                                            </p:txEl>
                                          </p:spTgt>
                                        </p:tgtEl>
                                        <p:attrNameLst>
                                          <p:attrName>style.visibility</p:attrName>
                                        </p:attrNameLst>
                                      </p:cBhvr>
                                      <p:to>
                                        <p:strVal val="visible"/>
                                      </p:to>
                                    </p:set>
                                    <p:animEffect transition="in" filter="fade">
                                      <p:cBhvr>
                                        <p:cTn id="103" dur="2000"/>
                                        <p:tgtEl>
                                          <p:spTgt spid="3">
                                            <p:txEl>
                                              <p:pRg st="16" end="16"/>
                                            </p:txEl>
                                          </p:spTgt>
                                        </p:tgtEl>
                                      </p:cBhvr>
                                    </p:animEffect>
                                    <p:anim calcmode="lin" valueType="num">
                                      <p:cBhvr>
                                        <p:cTn id="104" dur="2000" fill="hold"/>
                                        <p:tgtEl>
                                          <p:spTgt spid="3">
                                            <p:txEl>
                                              <p:pRg st="16" end="16"/>
                                            </p:txEl>
                                          </p:spTgt>
                                        </p:tgtEl>
                                        <p:attrNameLst>
                                          <p:attrName>style.rotation</p:attrName>
                                        </p:attrNameLst>
                                      </p:cBhvr>
                                      <p:tavLst>
                                        <p:tav tm="0">
                                          <p:val>
                                            <p:fltVal val="720"/>
                                          </p:val>
                                        </p:tav>
                                        <p:tav tm="100000">
                                          <p:val>
                                            <p:fltVal val="0"/>
                                          </p:val>
                                        </p:tav>
                                      </p:tavLst>
                                    </p:anim>
                                    <p:anim calcmode="lin" valueType="num">
                                      <p:cBhvr>
                                        <p:cTn id="105" dur="2000" fill="hold"/>
                                        <p:tgtEl>
                                          <p:spTgt spid="3">
                                            <p:txEl>
                                              <p:pRg st="16" end="16"/>
                                            </p:txEl>
                                          </p:spTgt>
                                        </p:tgtEl>
                                        <p:attrNameLst>
                                          <p:attrName>ppt_h</p:attrName>
                                        </p:attrNameLst>
                                      </p:cBhvr>
                                      <p:tavLst>
                                        <p:tav tm="0">
                                          <p:val>
                                            <p:fltVal val="0"/>
                                          </p:val>
                                        </p:tav>
                                        <p:tav tm="100000">
                                          <p:val>
                                            <p:strVal val="#ppt_h"/>
                                          </p:val>
                                        </p:tav>
                                      </p:tavLst>
                                    </p:anim>
                                    <p:anim calcmode="lin" valueType="num">
                                      <p:cBhvr>
                                        <p:cTn id="106" dur="2000" fill="hold"/>
                                        <p:tgtEl>
                                          <p:spTgt spid="3">
                                            <p:txEl>
                                              <p:pRg st="16" end="16"/>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0"/>
            <a:ext cx="7423052" cy="1142984"/>
          </a:xfrm>
        </p:spPr>
        <p:txBody>
          <a:bodyPr>
            <a:normAutofit/>
          </a:bodyPr>
          <a:lstStyle/>
          <a:p>
            <a:pPr algn="l"/>
            <a:r>
              <a:rPr lang="fr-FR" sz="3600" dirty="0" smtClean="0">
                <a:solidFill>
                  <a:schemeClr val="accent1">
                    <a:lumMod val="75000"/>
                  </a:schemeClr>
                </a:solidFill>
              </a:rPr>
              <a:t>C- processus 3 : vérification </a:t>
            </a:r>
            <a:br>
              <a:rPr lang="fr-FR" sz="3600" dirty="0" smtClean="0">
                <a:solidFill>
                  <a:schemeClr val="accent1">
                    <a:lumMod val="75000"/>
                  </a:schemeClr>
                </a:solidFill>
              </a:rPr>
            </a:br>
            <a:endParaRPr lang="fr-FR" sz="3600" dirty="0">
              <a:solidFill>
                <a:schemeClr val="accent1">
                  <a:lumMod val="75000"/>
                </a:schemeClr>
              </a:solidFill>
            </a:endParaRPr>
          </a:p>
        </p:txBody>
      </p:sp>
      <p:sp>
        <p:nvSpPr>
          <p:cNvPr id="4" name="Ellipse 3"/>
          <p:cNvSpPr/>
          <p:nvPr/>
        </p:nvSpPr>
        <p:spPr>
          <a:xfrm>
            <a:off x="5143504" y="64291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Fiche de liquidation  </a:t>
            </a:r>
          </a:p>
          <a:p>
            <a:pPr algn="ctr"/>
            <a:endParaRPr lang="fr-FR" sz="1000" dirty="0" smtClean="0"/>
          </a:p>
          <a:p>
            <a:pPr algn="ctr"/>
            <a:endParaRPr lang="fr-FR" sz="1000" dirty="0"/>
          </a:p>
        </p:txBody>
      </p:sp>
      <p:sp>
        <p:nvSpPr>
          <p:cNvPr id="5" name="Ellipse 4"/>
          <p:cNvSpPr/>
          <p:nvPr/>
        </p:nvSpPr>
        <p:spPr>
          <a:xfrm>
            <a:off x="2928926" y="64291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Dossier  </a:t>
            </a:r>
          </a:p>
          <a:p>
            <a:pPr algn="ctr"/>
            <a:endParaRPr lang="fr-FR" sz="1000" dirty="0" smtClean="0"/>
          </a:p>
          <a:p>
            <a:pPr algn="ctr"/>
            <a:endParaRPr lang="fr-FR" sz="1000" dirty="0"/>
          </a:p>
        </p:txBody>
      </p:sp>
      <p:sp>
        <p:nvSpPr>
          <p:cNvPr id="6" name="Triangle isocèle 5"/>
          <p:cNvSpPr/>
          <p:nvPr/>
        </p:nvSpPr>
        <p:spPr>
          <a:xfrm rot="10800000">
            <a:off x="4000496" y="1428736"/>
            <a:ext cx="1714512" cy="642942"/>
          </a:xfrm>
          <a:prstGeom prst="triangle">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7" name="Triangle isocèle 6"/>
          <p:cNvSpPr/>
          <p:nvPr/>
        </p:nvSpPr>
        <p:spPr>
          <a:xfrm rot="10800000">
            <a:off x="2143108" y="4357694"/>
            <a:ext cx="571504" cy="285752"/>
          </a:xfrm>
          <a:prstGeom prst="triangle">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8" name="Ellipse 7"/>
          <p:cNvSpPr/>
          <p:nvPr/>
        </p:nvSpPr>
        <p:spPr>
          <a:xfrm>
            <a:off x="6786578" y="3643314"/>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Convocation   </a:t>
            </a:r>
          </a:p>
          <a:p>
            <a:pPr algn="ctr"/>
            <a:endParaRPr lang="fr-FR" sz="1000" dirty="0" smtClean="0"/>
          </a:p>
          <a:p>
            <a:pPr algn="ctr"/>
            <a:endParaRPr lang="fr-FR" sz="1000" dirty="0"/>
          </a:p>
        </p:txBody>
      </p:sp>
      <p:sp>
        <p:nvSpPr>
          <p:cNvPr id="9" name="Ellipse 8"/>
          <p:cNvSpPr/>
          <p:nvPr/>
        </p:nvSpPr>
        <p:spPr>
          <a:xfrm>
            <a:off x="5000628" y="3714752"/>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Rejet   </a:t>
            </a:r>
          </a:p>
          <a:p>
            <a:pPr algn="ctr"/>
            <a:endParaRPr lang="fr-FR" sz="1000" dirty="0" smtClean="0"/>
          </a:p>
          <a:p>
            <a:pPr algn="ctr"/>
            <a:endParaRPr lang="fr-FR" sz="1000" dirty="0"/>
          </a:p>
        </p:txBody>
      </p:sp>
      <p:sp>
        <p:nvSpPr>
          <p:cNvPr id="10" name="Ellipse 9"/>
          <p:cNvSpPr/>
          <p:nvPr/>
        </p:nvSpPr>
        <p:spPr>
          <a:xfrm>
            <a:off x="1643042" y="350043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liquidé </a:t>
            </a:r>
          </a:p>
          <a:p>
            <a:pPr algn="ctr"/>
            <a:r>
              <a:rPr lang="fr-FR" sz="1000" dirty="0" smtClean="0"/>
              <a:t>Mise à jour   </a:t>
            </a:r>
          </a:p>
          <a:p>
            <a:pPr algn="ctr"/>
            <a:endParaRPr lang="fr-FR" sz="1000" dirty="0" smtClean="0"/>
          </a:p>
          <a:p>
            <a:pPr algn="ctr"/>
            <a:endParaRPr lang="fr-FR" sz="1000" dirty="0"/>
          </a:p>
        </p:txBody>
      </p:sp>
      <p:sp>
        <p:nvSpPr>
          <p:cNvPr id="11" name="Rectangle 10"/>
          <p:cNvSpPr/>
          <p:nvPr/>
        </p:nvSpPr>
        <p:spPr>
          <a:xfrm>
            <a:off x="3714744" y="2071678"/>
            <a:ext cx="2143140" cy="1428760"/>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r>
              <a:rPr lang="fr-FR" sz="1000" dirty="0" smtClean="0"/>
              <a:t>          </a:t>
            </a:r>
          </a:p>
          <a:p>
            <a:endParaRPr lang="fr-FR" sz="1000" dirty="0" smtClean="0"/>
          </a:p>
          <a:p>
            <a:endParaRPr lang="fr-FR" sz="1000" dirty="0" smtClean="0"/>
          </a:p>
          <a:p>
            <a:endParaRPr lang="fr-FR" sz="1000" dirty="0" smtClean="0"/>
          </a:p>
          <a:p>
            <a:r>
              <a:rPr lang="fr-FR" sz="1000" dirty="0" smtClean="0"/>
              <a:t>           </a:t>
            </a:r>
          </a:p>
          <a:p>
            <a:endParaRPr lang="fr-FR" sz="1000" dirty="0" smtClean="0"/>
          </a:p>
          <a:p>
            <a:r>
              <a:rPr lang="fr-FR" sz="1000" dirty="0" smtClean="0"/>
              <a:t>             OK                    </a:t>
            </a:r>
            <a:r>
              <a:rPr lang="fr-FR" sz="1000" dirty="0" err="1" smtClean="0"/>
              <a:t>OK</a:t>
            </a:r>
            <a:r>
              <a:rPr lang="fr-FR" sz="1000" dirty="0" smtClean="0"/>
              <a:t> </a:t>
            </a:r>
            <a:endParaRPr lang="fr-FR" sz="1000" dirty="0"/>
          </a:p>
        </p:txBody>
      </p:sp>
      <p:sp>
        <p:nvSpPr>
          <p:cNvPr id="12" name="Rectangle 11"/>
          <p:cNvSpPr/>
          <p:nvPr/>
        </p:nvSpPr>
        <p:spPr>
          <a:xfrm>
            <a:off x="1571604" y="4714884"/>
            <a:ext cx="1714512" cy="642942"/>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r>
              <a:rPr lang="fr-FR" sz="1000" dirty="0" smtClean="0"/>
              <a:t>       Tirage des documents  </a:t>
            </a:r>
          </a:p>
          <a:p>
            <a:endParaRPr lang="fr-FR" sz="1000" dirty="0" smtClean="0"/>
          </a:p>
          <a:p>
            <a:r>
              <a:rPr lang="fr-FR" sz="1000" dirty="0" smtClean="0"/>
              <a:t>                 Toujours  </a:t>
            </a:r>
            <a:endParaRPr lang="fr-FR" sz="1000" dirty="0"/>
          </a:p>
        </p:txBody>
      </p:sp>
      <p:sp>
        <p:nvSpPr>
          <p:cNvPr id="13" name="Ellipse 12"/>
          <p:cNvSpPr/>
          <p:nvPr/>
        </p:nvSpPr>
        <p:spPr>
          <a:xfrm>
            <a:off x="428596" y="5715016"/>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Carte de </a:t>
            </a:r>
          </a:p>
          <a:p>
            <a:pPr algn="ctr"/>
            <a:r>
              <a:rPr lang="fr-FR" sz="1000" dirty="0" smtClean="0"/>
              <a:t>Pensionné   </a:t>
            </a:r>
          </a:p>
          <a:p>
            <a:pPr algn="ctr"/>
            <a:endParaRPr lang="fr-FR" sz="1000" dirty="0" smtClean="0"/>
          </a:p>
          <a:p>
            <a:pPr algn="ctr"/>
            <a:endParaRPr lang="fr-FR" sz="1000" dirty="0"/>
          </a:p>
        </p:txBody>
      </p:sp>
      <p:sp>
        <p:nvSpPr>
          <p:cNvPr id="14" name="Ellipse 13"/>
          <p:cNvSpPr/>
          <p:nvPr/>
        </p:nvSpPr>
        <p:spPr>
          <a:xfrm>
            <a:off x="2285984" y="5715016"/>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Fiche de </a:t>
            </a:r>
          </a:p>
          <a:p>
            <a:pPr algn="ctr"/>
            <a:r>
              <a:rPr lang="fr-FR" sz="1000" dirty="0" smtClean="0"/>
              <a:t>Liquidation   </a:t>
            </a:r>
          </a:p>
          <a:p>
            <a:pPr algn="ctr"/>
            <a:endParaRPr lang="fr-FR" sz="1000" dirty="0" smtClean="0"/>
          </a:p>
          <a:p>
            <a:pPr algn="ctr"/>
            <a:endParaRPr lang="fr-FR" sz="1000" dirty="0"/>
          </a:p>
        </p:txBody>
      </p:sp>
      <p:sp>
        <p:nvSpPr>
          <p:cNvPr id="15" name="Ellipse 14"/>
          <p:cNvSpPr/>
          <p:nvPr/>
        </p:nvSpPr>
        <p:spPr>
          <a:xfrm>
            <a:off x="4143372" y="5786454"/>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Tirage de </a:t>
            </a:r>
          </a:p>
          <a:p>
            <a:pPr algn="ctr"/>
            <a:r>
              <a:rPr lang="fr-FR" sz="1000" dirty="0" smtClean="0"/>
              <a:t>Pensionné   </a:t>
            </a:r>
          </a:p>
          <a:p>
            <a:pPr algn="ctr"/>
            <a:endParaRPr lang="fr-FR" sz="1000" dirty="0" smtClean="0"/>
          </a:p>
          <a:p>
            <a:pPr algn="ctr"/>
            <a:endParaRPr lang="fr-FR" sz="1000" dirty="0"/>
          </a:p>
        </p:txBody>
      </p:sp>
      <p:sp>
        <p:nvSpPr>
          <p:cNvPr id="16" name="ZoneTexte 15"/>
          <p:cNvSpPr txBox="1"/>
          <p:nvPr/>
        </p:nvSpPr>
        <p:spPr>
          <a:xfrm>
            <a:off x="4357686" y="1428736"/>
            <a:ext cx="928694" cy="338554"/>
          </a:xfrm>
          <a:prstGeom prst="rect">
            <a:avLst/>
          </a:prstGeom>
          <a:noFill/>
        </p:spPr>
        <p:txBody>
          <a:bodyPr wrap="square" rtlCol="0">
            <a:spAutoFit/>
          </a:bodyPr>
          <a:lstStyle/>
          <a:p>
            <a:r>
              <a:rPr lang="fr-FR" sz="800" dirty="0" smtClean="0"/>
              <a:t>      (A et B) ou</a:t>
            </a:r>
          </a:p>
          <a:p>
            <a:r>
              <a:rPr lang="fr-FR" sz="800" dirty="0" smtClean="0"/>
              <a:t>     (A et B et C ) </a:t>
            </a:r>
            <a:endParaRPr lang="fr-FR" sz="800" dirty="0"/>
          </a:p>
        </p:txBody>
      </p:sp>
      <p:sp>
        <p:nvSpPr>
          <p:cNvPr id="17" name="ZoneTexte 16"/>
          <p:cNvSpPr txBox="1"/>
          <p:nvPr/>
        </p:nvSpPr>
        <p:spPr>
          <a:xfrm>
            <a:off x="3857620" y="2214554"/>
            <a:ext cx="2143140" cy="784830"/>
          </a:xfrm>
          <a:prstGeom prst="rect">
            <a:avLst/>
          </a:prstGeom>
          <a:noFill/>
        </p:spPr>
        <p:txBody>
          <a:bodyPr wrap="square" rtlCol="0">
            <a:spAutoFit/>
          </a:bodyPr>
          <a:lstStyle/>
          <a:p>
            <a:pPr>
              <a:buFontTx/>
              <a:buChar char="-"/>
            </a:pPr>
            <a:r>
              <a:rPr lang="fr-FR" sz="900" dirty="0" smtClean="0"/>
              <a:t>Contrôle minutieusement l’ensemble des éléments de dossier ( l’identité de l’assuré , la validation , le salaire de référence ) pour éviter les erreurs </a:t>
            </a:r>
          </a:p>
          <a:p>
            <a:pPr>
              <a:buFontTx/>
              <a:buChar char="-"/>
            </a:pPr>
            <a:r>
              <a:rPr lang="fr-FR" sz="900" dirty="0" smtClean="0"/>
              <a:t> établissement de la convocation </a:t>
            </a:r>
          </a:p>
        </p:txBody>
      </p:sp>
      <p:cxnSp>
        <p:nvCxnSpPr>
          <p:cNvPr id="19" name="Connecteur droit 18"/>
          <p:cNvCxnSpPr/>
          <p:nvPr/>
        </p:nvCxnSpPr>
        <p:spPr>
          <a:xfrm>
            <a:off x="3714744" y="3000372"/>
            <a:ext cx="2143140"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1" name="Connecteur droit 20"/>
          <p:cNvCxnSpPr/>
          <p:nvPr/>
        </p:nvCxnSpPr>
        <p:spPr>
          <a:xfrm>
            <a:off x="5000628" y="3214686"/>
            <a:ext cx="285752" cy="1588"/>
          </a:xfrm>
          <a:prstGeom prst="line">
            <a:avLst/>
          </a:prstGeom>
        </p:spPr>
        <p:style>
          <a:lnRef idx="1">
            <a:schemeClr val="dk1"/>
          </a:lnRef>
          <a:fillRef idx="0">
            <a:schemeClr val="dk1"/>
          </a:fillRef>
          <a:effectRef idx="0">
            <a:schemeClr val="dk1"/>
          </a:effectRef>
          <a:fontRef idx="minor">
            <a:schemeClr val="tx1"/>
          </a:fontRef>
        </p:style>
      </p:cxnSp>
      <p:cxnSp>
        <p:nvCxnSpPr>
          <p:cNvPr id="23" name="Connecteur droit 22"/>
          <p:cNvCxnSpPr>
            <a:endCxn id="11" idx="2"/>
          </p:cNvCxnSpPr>
          <p:nvPr/>
        </p:nvCxnSpPr>
        <p:spPr>
          <a:xfrm rot="5400000">
            <a:off x="4536281" y="3250405"/>
            <a:ext cx="500066"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6" name="Connecteur droit 25"/>
          <p:cNvCxnSpPr/>
          <p:nvPr/>
        </p:nvCxnSpPr>
        <p:spPr>
          <a:xfrm>
            <a:off x="1571604" y="5072074"/>
            <a:ext cx="1714512"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8" name="Connecteur droit avec flèche 27"/>
          <p:cNvCxnSpPr/>
          <p:nvPr/>
        </p:nvCxnSpPr>
        <p:spPr>
          <a:xfrm rot="5400000">
            <a:off x="2285984" y="4214818"/>
            <a:ext cx="28575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0" name="Connecteur droit avec flèche 29"/>
          <p:cNvCxnSpPr/>
          <p:nvPr/>
        </p:nvCxnSpPr>
        <p:spPr>
          <a:xfrm rot="5400000">
            <a:off x="1428728" y="5429264"/>
            <a:ext cx="357190" cy="2143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2" name="Connecteur droit avec flèche 31"/>
          <p:cNvCxnSpPr/>
          <p:nvPr/>
        </p:nvCxnSpPr>
        <p:spPr>
          <a:xfrm rot="16200000" flipH="1">
            <a:off x="2428860" y="5500702"/>
            <a:ext cx="428628" cy="1428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4" name="Connecteur droit avec flèche 33"/>
          <p:cNvCxnSpPr/>
          <p:nvPr/>
        </p:nvCxnSpPr>
        <p:spPr>
          <a:xfrm>
            <a:off x="3214678" y="5357826"/>
            <a:ext cx="1357322" cy="42862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6" name="Connecteur droit avec flèche 35"/>
          <p:cNvCxnSpPr/>
          <p:nvPr/>
        </p:nvCxnSpPr>
        <p:spPr>
          <a:xfrm rot="16200000" flipH="1">
            <a:off x="5214942" y="3571876"/>
            <a:ext cx="285752" cy="1428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8" name="Connecteur droit avec flèche 37"/>
          <p:cNvCxnSpPr/>
          <p:nvPr/>
        </p:nvCxnSpPr>
        <p:spPr>
          <a:xfrm rot="10800000" flipV="1">
            <a:off x="2857488" y="3429000"/>
            <a:ext cx="857256" cy="1428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0" name="Connecteur droit avec flèche 39"/>
          <p:cNvCxnSpPr>
            <a:endCxn id="8" idx="1"/>
          </p:cNvCxnSpPr>
          <p:nvPr/>
        </p:nvCxnSpPr>
        <p:spPr>
          <a:xfrm>
            <a:off x="5857884" y="3500438"/>
            <a:ext cx="1169317" cy="22657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42" name="Connecteur en angle 41"/>
          <p:cNvCxnSpPr>
            <a:stCxn id="8" idx="0"/>
          </p:cNvCxnSpPr>
          <p:nvPr/>
        </p:nvCxnSpPr>
        <p:spPr>
          <a:xfrm rot="16200000" flipV="1">
            <a:off x="5554274" y="1589472"/>
            <a:ext cx="2000264" cy="2107419"/>
          </a:xfrm>
          <a:prstGeom prst="bentConnector2">
            <a:avLst/>
          </a:prstGeom>
          <a:ln>
            <a:tailEnd type="arrow"/>
          </a:ln>
        </p:spPr>
        <p:style>
          <a:lnRef idx="3">
            <a:schemeClr val="dk1"/>
          </a:lnRef>
          <a:fillRef idx="0">
            <a:schemeClr val="dk1"/>
          </a:fillRef>
          <a:effectRef idx="2">
            <a:schemeClr val="dk1"/>
          </a:effectRef>
          <a:fontRef idx="minor">
            <a:schemeClr val="tx1"/>
          </a:fontRef>
        </p:style>
      </p:cxnSp>
      <p:cxnSp>
        <p:nvCxnSpPr>
          <p:cNvPr id="48" name="Connecteur droit avec flèche 47"/>
          <p:cNvCxnSpPr>
            <a:stCxn id="2" idx="2"/>
          </p:cNvCxnSpPr>
          <p:nvPr/>
        </p:nvCxnSpPr>
        <p:spPr>
          <a:xfrm rot="16200000" flipH="1">
            <a:off x="4106028" y="1177078"/>
            <a:ext cx="285752" cy="21756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50" name="Connecteur droit avec flèche 49"/>
          <p:cNvCxnSpPr/>
          <p:nvPr/>
        </p:nvCxnSpPr>
        <p:spPr>
          <a:xfrm rot="5400000">
            <a:off x="5143504" y="1214422"/>
            <a:ext cx="285752" cy="1428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51" name="ZoneTexte 50"/>
          <p:cNvSpPr txBox="1"/>
          <p:nvPr/>
        </p:nvSpPr>
        <p:spPr>
          <a:xfrm>
            <a:off x="1643042" y="5500702"/>
            <a:ext cx="357190" cy="215444"/>
          </a:xfrm>
          <a:prstGeom prst="rect">
            <a:avLst/>
          </a:prstGeom>
          <a:noFill/>
        </p:spPr>
        <p:txBody>
          <a:bodyPr wrap="square" rtlCol="0">
            <a:spAutoFit/>
          </a:bodyPr>
          <a:lstStyle/>
          <a:p>
            <a:r>
              <a:rPr lang="fr-FR" sz="800" dirty="0" smtClean="0"/>
              <a:t>1</a:t>
            </a:r>
            <a:endParaRPr lang="fr-FR" sz="800" dirty="0"/>
          </a:p>
        </p:txBody>
      </p:sp>
      <p:sp>
        <p:nvSpPr>
          <p:cNvPr id="52" name="ZoneTexte 51"/>
          <p:cNvSpPr txBox="1"/>
          <p:nvPr/>
        </p:nvSpPr>
        <p:spPr>
          <a:xfrm>
            <a:off x="2714612" y="5429264"/>
            <a:ext cx="357190" cy="215444"/>
          </a:xfrm>
          <a:prstGeom prst="rect">
            <a:avLst/>
          </a:prstGeom>
          <a:noFill/>
        </p:spPr>
        <p:txBody>
          <a:bodyPr wrap="square" rtlCol="0">
            <a:spAutoFit/>
          </a:bodyPr>
          <a:lstStyle/>
          <a:p>
            <a:r>
              <a:rPr lang="fr-FR" sz="800" dirty="0" smtClean="0"/>
              <a:t>2</a:t>
            </a:r>
            <a:endParaRPr lang="fr-FR" sz="800" dirty="0"/>
          </a:p>
        </p:txBody>
      </p:sp>
      <p:sp>
        <p:nvSpPr>
          <p:cNvPr id="53" name="ZoneTexte 52"/>
          <p:cNvSpPr txBox="1"/>
          <p:nvPr/>
        </p:nvSpPr>
        <p:spPr>
          <a:xfrm>
            <a:off x="4143372" y="5429264"/>
            <a:ext cx="357190" cy="215444"/>
          </a:xfrm>
          <a:prstGeom prst="rect">
            <a:avLst/>
          </a:prstGeom>
          <a:noFill/>
        </p:spPr>
        <p:txBody>
          <a:bodyPr wrap="square" rtlCol="0">
            <a:spAutoFit/>
          </a:bodyPr>
          <a:lstStyle/>
          <a:p>
            <a:r>
              <a:rPr lang="fr-FR" sz="800" dirty="0" smtClean="0"/>
              <a:t>3</a:t>
            </a:r>
            <a:endParaRPr lang="fr-FR" sz="800" dirty="0"/>
          </a:p>
        </p:txBody>
      </p:sp>
      <p:sp>
        <p:nvSpPr>
          <p:cNvPr id="54" name="ZoneTexte 53"/>
          <p:cNvSpPr txBox="1"/>
          <p:nvPr/>
        </p:nvSpPr>
        <p:spPr>
          <a:xfrm>
            <a:off x="7715272" y="3286124"/>
            <a:ext cx="357190" cy="215444"/>
          </a:xfrm>
          <a:prstGeom prst="rect">
            <a:avLst/>
          </a:prstGeom>
          <a:noFill/>
        </p:spPr>
        <p:txBody>
          <a:bodyPr wrap="square" rtlCol="0">
            <a:spAutoFit/>
          </a:bodyPr>
          <a:lstStyle/>
          <a:p>
            <a:r>
              <a:rPr lang="fr-FR" sz="800" dirty="0" smtClean="0"/>
              <a:t>c</a:t>
            </a:r>
            <a:endParaRPr lang="fr-FR" sz="800" dirty="0"/>
          </a:p>
        </p:txBody>
      </p:sp>
      <p:sp>
        <p:nvSpPr>
          <p:cNvPr id="55" name="ZoneTexte 54"/>
          <p:cNvSpPr txBox="1"/>
          <p:nvPr/>
        </p:nvSpPr>
        <p:spPr>
          <a:xfrm>
            <a:off x="6215074" y="1214422"/>
            <a:ext cx="357190" cy="215444"/>
          </a:xfrm>
          <a:prstGeom prst="rect">
            <a:avLst/>
          </a:prstGeom>
          <a:noFill/>
        </p:spPr>
        <p:txBody>
          <a:bodyPr wrap="square" rtlCol="0">
            <a:spAutoFit/>
          </a:bodyPr>
          <a:lstStyle/>
          <a:p>
            <a:r>
              <a:rPr lang="fr-FR" sz="800" dirty="0" smtClean="0"/>
              <a:t>B</a:t>
            </a:r>
            <a:endParaRPr lang="fr-FR" sz="800" dirty="0"/>
          </a:p>
        </p:txBody>
      </p:sp>
      <p:sp>
        <p:nvSpPr>
          <p:cNvPr id="56" name="ZoneTexte 55"/>
          <p:cNvSpPr txBox="1"/>
          <p:nvPr/>
        </p:nvSpPr>
        <p:spPr>
          <a:xfrm>
            <a:off x="4429124" y="1142984"/>
            <a:ext cx="357190" cy="215444"/>
          </a:xfrm>
          <a:prstGeom prst="rect">
            <a:avLst/>
          </a:prstGeom>
          <a:noFill/>
        </p:spPr>
        <p:txBody>
          <a:bodyPr wrap="square" rtlCol="0">
            <a:spAutoFit/>
          </a:bodyPr>
          <a:lstStyle/>
          <a:p>
            <a:r>
              <a:rPr lang="fr-FR" sz="800" dirty="0" smtClean="0"/>
              <a:t>A</a:t>
            </a:r>
            <a:endParaRPr lang="fr-FR" sz="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grpId="0" nodeType="afterEffect">
                                  <p:stCondLst>
                                    <p:cond delay="200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2000"/>
                                        <p:tgtEl>
                                          <p:spTgt spid="5"/>
                                        </p:tgtEl>
                                      </p:cBhvr>
                                    </p:animEffect>
                                  </p:childTnLst>
                                </p:cTn>
                              </p:par>
                              <p:par>
                                <p:cTn id="12" presetID="5" presetClass="entr" presetSubtype="10" fill="hold" grpId="0" nodeType="withEffect">
                                  <p:stCondLst>
                                    <p:cond delay="500"/>
                                  </p:stCondLst>
                                  <p:childTnLst>
                                    <p:set>
                                      <p:cBhvr>
                                        <p:cTn id="13" dur="1" fill="hold">
                                          <p:stCondLst>
                                            <p:cond delay="0"/>
                                          </p:stCondLst>
                                        </p:cTn>
                                        <p:tgtEl>
                                          <p:spTgt spid="4"/>
                                        </p:tgtEl>
                                        <p:attrNameLst>
                                          <p:attrName>style.visibility</p:attrName>
                                        </p:attrNameLst>
                                      </p:cBhvr>
                                      <p:to>
                                        <p:strVal val="visible"/>
                                      </p:to>
                                    </p:set>
                                    <p:animEffect transition="in" filter="checkerboard(across)">
                                      <p:cBhvr>
                                        <p:cTn id="14" dur="2000"/>
                                        <p:tgtEl>
                                          <p:spTgt spid="4"/>
                                        </p:tgtEl>
                                      </p:cBhvr>
                                    </p:animEffect>
                                  </p:childTnLst>
                                </p:cTn>
                              </p:par>
                              <p:par>
                                <p:cTn id="15" presetID="5" presetClass="entr" presetSubtype="10" fill="hold" nodeType="withEffect">
                                  <p:stCondLst>
                                    <p:cond delay="500"/>
                                  </p:stCondLst>
                                  <p:childTnLst>
                                    <p:set>
                                      <p:cBhvr>
                                        <p:cTn id="16" dur="1" fill="hold">
                                          <p:stCondLst>
                                            <p:cond delay="0"/>
                                          </p:stCondLst>
                                        </p:cTn>
                                        <p:tgtEl>
                                          <p:spTgt spid="48"/>
                                        </p:tgtEl>
                                        <p:attrNameLst>
                                          <p:attrName>style.visibility</p:attrName>
                                        </p:attrNameLst>
                                      </p:cBhvr>
                                      <p:to>
                                        <p:strVal val="visible"/>
                                      </p:to>
                                    </p:set>
                                    <p:animEffect transition="in" filter="checkerboard(across)">
                                      <p:cBhvr>
                                        <p:cTn id="17" dur="2000"/>
                                        <p:tgtEl>
                                          <p:spTgt spid="48"/>
                                        </p:tgtEl>
                                      </p:cBhvr>
                                    </p:animEffect>
                                  </p:childTnLst>
                                </p:cTn>
                              </p:par>
                              <p:par>
                                <p:cTn id="18" presetID="5" presetClass="entr" presetSubtype="10" fill="hold" grpId="0" nodeType="withEffect">
                                  <p:stCondLst>
                                    <p:cond delay="500"/>
                                  </p:stCondLst>
                                  <p:childTnLst>
                                    <p:set>
                                      <p:cBhvr>
                                        <p:cTn id="19" dur="1" fill="hold">
                                          <p:stCondLst>
                                            <p:cond delay="0"/>
                                          </p:stCondLst>
                                        </p:cTn>
                                        <p:tgtEl>
                                          <p:spTgt spid="56"/>
                                        </p:tgtEl>
                                        <p:attrNameLst>
                                          <p:attrName>style.visibility</p:attrName>
                                        </p:attrNameLst>
                                      </p:cBhvr>
                                      <p:to>
                                        <p:strVal val="visible"/>
                                      </p:to>
                                    </p:set>
                                    <p:animEffect transition="in" filter="checkerboard(across)">
                                      <p:cBhvr>
                                        <p:cTn id="20" dur="2000"/>
                                        <p:tgtEl>
                                          <p:spTgt spid="56"/>
                                        </p:tgtEl>
                                      </p:cBhvr>
                                    </p:animEffect>
                                  </p:childTnLst>
                                </p:cTn>
                              </p:par>
                              <p:par>
                                <p:cTn id="21" presetID="5" presetClass="entr" presetSubtype="10" fill="hold" nodeType="withEffect">
                                  <p:stCondLst>
                                    <p:cond delay="500"/>
                                  </p:stCondLst>
                                  <p:childTnLst>
                                    <p:set>
                                      <p:cBhvr>
                                        <p:cTn id="22" dur="1" fill="hold">
                                          <p:stCondLst>
                                            <p:cond delay="0"/>
                                          </p:stCondLst>
                                        </p:cTn>
                                        <p:tgtEl>
                                          <p:spTgt spid="50"/>
                                        </p:tgtEl>
                                        <p:attrNameLst>
                                          <p:attrName>style.visibility</p:attrName>
                                        </p:attrNameLst>
                                      </p:cBhvr>
                                      <p:to>
                                        <p:strVal val="visible"/>
                                      </p:to>
                                    </p:set>
                                    <p:animEffect transition="in" filter="checkerboard(across)">
                                      <p:cBhvr>
                                        <p:cTn id="23" dur="2000"/>
                                        <p:tgtEl>
                                          <p:spTgt spid="50"/>
                                        </p:tgtEl>
                                      </p:cBhvr>
                                    </p:animEffect>
                                  </p:childTnLst>
                                </p:cTn>
                              </p:par>
                              <p:par>
                                <p:cTn id="24" presetID="5" presetClass="entr" presetSubtype="10" fill="hold" grpId="0" nodeType="withEffect">
                                  <p:stCondLst>
                                    <p:cond delay="500"/>
                                  </p:stCondLst>
                                  <p:childTnLst>
                                    <p:set>
                                      <p:cBhvr>
                                        <p:cTn id="25" dur="1" fill="hold">
                                          <p:stCondLst>
                                            <p:cond delay="0"/>
                                          </p:stCondLst>
                                        </p:cTn>
                                        <p:tgtEl>
                                          <p:spTgt spid="55"/>
                                        </p:tgtEl>
                                        <p:attrNameLst>
                                          <p:attrName>style.visibility</p:attrName>
                                        </p:attrNameLst>
                                      </p:cBhvr>
                                      <p:to>
                                        <p:strVal val="visible"/>
                                      </p:to>
                                    </p:set>
                                    <p:animEffect transition="in" filter="checkerboard(across)">
                                      <p:cBhvr>
                                        <p:cTn id="26" dur="2000"/>
                                        <p:tgtEl>
                                          <p:spTgt spid="55"/>
                                        </p:tgtEl>
                                      </p:cBhvr>
                                    </p:animEffect>
                                  </p:childTnLst>
                                </p:cTn>
                              </p:par>
                              <p:par>
                                <p:cTn id="27" presetID="5" presetClass="entr" presetSubtype="10" fill="hold" grpId="0" nodeType="withEffect">
                                  <p:stCondLst>
                                    <p:cond delay="500"/>
                                  </p:stCondLst>
                                  <p:childTnLst>
                                    <p:set>
                                      <p:cBhvr>
                                        <p:cTn id="28" dur="1" fill="hold">
                                          <p:stCondLst>
                                            <p:cond delay="0"/>
                                          </p:stCondLst>
                                        </p:cTn>
                                        <p:tgtEl>
                                          <p:spTgt spid="6"/>
                                        </p:tgtEl>
                                        <p:attrNameLst>
                                          <p:attrName>style.visibility</p:attrName>
                                        </p:attrNameLst>
                                      </p:cBhvr>
                                      <p:to>
                                        <p:strVal val="visible"/>
                                      </p:to>
                                    </p:set>
                                    <p:animEffect transition="in" filter="checkerboard(across)">
                                      <p:cBhvr>
                                        <p:cTn id="29" dur="2000"/>
                                        <p:tgtEl>
                                          <p:spTgt spid="6"/>
                                        </p:tgtEl>
                                      </p:cBhvr>
                                    </p:animEffect>
                                  </p:childTnLst>
                                </p:cTn>
                              </p:par>
                              <p:par>
                                <p:cTn id="30" presetID="5" presetClass="entr" presetSubtype="10" fill="hold" grpId="0" nodeType="with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checkerboard(across)">
                                      <p:cBhvr>
                                        <p:cTn id="32" dur="2000"/>
                                        <p:tgtEl>
                                          <p:spTgt spid="16"/>
                                        </p:tgtEl>
                                      </p:cBhvr>
                                    </p:animEffect>
                                  </p:childTnLst>
                                </p:cTn>
                              </p:par>
                              <p:par>
                                <p:cTn id="33" presetID="5" presetClass="entr" presetSubtype="10" fill="hold" grpId="0" nodeType="withEffect">
                                  <p:stCondLst>
                                    <p:cond delay="500"/>
                                  </p:stCondLst>
                                  <p:childTnLst>
                                    <p:set>
                                      <p:cBhvr>
                                        <p:cTn id="34" dur="1" fill="hold">
                                          <p:stCondLst>
                                            <p:cond delay="0"/>
                                          </p:stCondLst>
                                        </p:cTn>
                                        <p:tgtEl>
                                          <p:spTgt spid="11"/>
                                        </p:tgtEl>
                                        <p:attrNameLst>
                                          <p:attrName>style.visibility</p:attrName>
                                        </p:attrNameLst>
                                      </p:cBhvr>
                                      <p:to>
                                        <p:strVal val="visible"/>
                                      </p:to>
                                    </p:set>
                                    <p:animEffect transition="in" filter="checkerboard(across)">
                                      <p:cBhvr>
                                        <p:cTn id="35" dur="2000"/>
                                        <p:tgtEl>
                                          <p:spTgt spid="11"/>
                                        </p:tgtEl>
                                      </p:cBhvr>
                                    </p:animEffect>
                                  </p:childTnLst>
                                </p:cTn>
                              </p:par>
                              <p:par>
                                <p:cTn id="36" presetID="5" presetClass="entr" presetSubtype="10" fill="hold" grpId="0" nodeType="withEffect">
                                  <p:stCondLst>
                                    <p:cond delay="500"/>
                                  </p:stCondLst>
                                  <p:childTnLst>
                                    <p:set>
                                      <p:cBhvr>
                                        <p:cTn id="37" dur="1" fill="hold">
                                          <p:stCondLst>
                                            <p:cond delay="0"/>
                                          </p:stCondLst>
                                        </p:cTn>
                                        <p:tgtEl>
                                          <p:spTgt spid="17"/>
                                        </p:tgtEl>
                                        <p:attrNameLst>
                                          <p:attrName>style.visibility</p:attrName>
                                        </p:attrNameLst>
                                      </p:cBhvr>
                                      <p:to>
                                        <p:strVal val="visible"/>
                                      </p:to>
                                    </p:set>
                                    <p:animEffect transition="in" filter="checkerboard(across)">
                                      <p:cBhvr>
                                        <p:cTn id="38" dur="2000"/>
                                        <p:tgtEl>
                                          <p:spTgt spid="17"/>
                                        </p:tgtEl>
                                      </p:cBhvr>
                                    </p:animEffect>
                                  </p:childTnLst>
                                </p:cTn>
                              </p:par>
                              <p:par>
                                <p:cTn id="39" presetID="5" presetClass="entr" presetSubtype="10" fill="hold" nodeType="withEffect">
                                  <p:stCondLst>
                                    <p:cond delay="500"/>
                                  </p:stCondLst>
                                  <p:childTnLst>
                                    <p:set>
                                      <p:cBhvr>
                                        <p:cTn id="40" dur="1" fill="hold">
                                          <p:stCondLst>
                                            <p:cond delay="0"/>
                                          </p:stCondLst>
                                        </p:cTn>
                                        <p:tgtEl>
                                          <p:spTgt spid="19"/>
                                        </p:tgtEl>
                                        <p:attrNameLst>
                                          <p:attrName>style.visibility</p:attrName>
                                        </p:attrNameLst>
                                      </p:cBhvr>
                                      <p:to>
                                        <p:strVal val="visible"/>
                                      </p:to>
                                    </p:set>
                                    <p:animEffect transition="in" filter="checkerboard(across)">
                                      <p:cBhvr>
                                        <p:cTn id="41" dur="2000"/>
                                        <p:tgtEl>
                                          <p:spTgt spid="19"/>
                                        </p:tgtEl>
                                      </p:cBhvr>
                                    </p:animEffect>
                                  </p:childTnLst>
                                </p:cTn>
                              </p:par>
                              <p:par>
                                <p:cTn id="42" presetID="5" presetClass="entr" presetSubtype="10" fill="hold" nodeType="withEffect">
                                  <p:stCondLst>
                                    <p:cond delay="500"/>
                                  </p:stCondLst>
                                  <p:childTnLst>
                                    <p:set>
                                      <p:cBhvr>
                                        <p:cTn id="43" dur="1" fill="hold">
                                          <p:stCondLst>
                                            <p:cond delay="0"/>
                                          </p:stCondLst>
                                        </p:cTn>
                                        <p:tgtEl>
                                          <p:spTgt spid="23"/>
                                        </p:tgtEl>
                                        <p:attrNameLst>
                                          <p:attrName>style.visibility</p:attrName>
                                        </p:attrNameLst>
                                      </p:cBhvr>
                                      <p:to>
                                        <p:strVal val="visible"/>
                                      </p:to>
                                    </p:set>
                                    <p:animEffect transition="in" filter="checkerboard(across)">
                                      <p:cBhvr>
                                        <p:cTn id="44" dur="2000"/>
                                        <p:tgtEl>
                                          <p:spTgt spid="23"/>
                                        </p:tgtEl>
                                      </p:cBhvr>
                                    </p:animEffect>
                                  </p:childTnLst>
                                </p:cTn>
                              </p:par>
                              <p:par>
                                <p:cTn id="45" presetID="5" presetClass="entr" presetSubtype="10" fill="hold" nodeType="withEffect">
                                  <p:stCondLst>
                                    <p:cond delay="500"/>
                                  </p:stCondLst>
                                  <p:childTnLst>
                                    <p:set>
                                      <p:cBhvr>
                                        <p:cTn id="46" dur="1" fill="hold">
                                          <p:stCondLst>
                                            <p:cond delay="0"/>
                                          </p:stCondLst>
                                        </p:cTn>
                                        <p:tgtEl>
                                          <p:spTgt spid="21"/>
                                        </p:tgtEl>
                                        <p:attrNameLst>
                                          <p:attrName>style.visibility</p:attrName>
                                        </p:attrNameLst>
                                      </p:cBhvr>
                                      <p:to>
                                        <p:strVal val="visible"/>
                                      </p:to>
                                    </p:set>
                                    <p:animEffect transition="in" filter="checkerboard(across)">
                                      <p:cBhvr>
                                        <p:cTn id="47" dur="2000"/>
                                        <p:tgtEl>
                                          <p:spTgt spid="21"/>
                                        </p:tgtEl>
                                      </p:cBhvr>
                                    </p:animEffect>
                                  </p:childTnLst>
                                </p:cTn>
                              </p:par>
                              <p:par>
                                <p:cTn id="48" presetID="5" presetClass="entr" presetSubtype="10" fill="hold" nodeType="withEffect">
                                  <p:stCondLst>
                                    <p:cond delay="500"/>
                                  </p:stCondLst>
                                  <p:childTnLst>
                                    <p:set>
                                      <p:cBhvr>
                                        <p:cTn id="49" dur="1" fill="hold">
                                          <p:stCondLst>
                                            <p:cond delay="0"/>
                                          </p:stCondLst>
                                        </p:cTn>
                                        <p:tgtEl>
                                          <p:spTgt spid="36"/>
                                        </p:tgtEl>
                                        <p:attrNameLst>
                                          <p:attrName>style.visibility</p:attrName>
                                        </p:attrNameLst>
                                      </p:cBhvr>
                                      <p:to>
                                        <p:strVal val="visible"/>
                                      </p:to>
                                    </p:set>
                                    <p:animEffect transition="in" filter="checkerboard(across)">
                                      <p:cBhvr>
                                        <p:cTn id="50" dur="2000"/>
                                        <p:tgtEl>
                                          <p:spTgt spid="36"/>
                                        </p:tgtEl>
                                      </p:cBhvr>
                                    </p:animEffect>
                                  </p:childTnLst>
                                </p:cTn>
                              </p:par>
                              <p:par>
                                <p:cTn id="51" presetID="5" presetClass="entr" presetSubtype="10" fill="hold" grpId="0" nodeType="withEffect">
                                  <p:stCondLst>
                                    <p:cond delay="500"/>
                                  </p:stCondLst>
                                  <p:childTnLst>
                                    <p:set>
                                      <p:cBhvr>
                                        <p:cTn id="52" dur="1" fill="hold">
                                          <p:stCondLst>
                                            <p:cond delay="0"/>
                                          </p:stCondLst>
                                        </p:cTn>
                                        <p:tgtEl>
                                          <p:spTgt spid="9"/>
                                        </p:tgtEl>
                                        <p:attrNameLst>
                                          <p:attrName>style.visibility</p:attrName>
                                        </p:attrNameLst>
                                      </p:cBhvr>
                                      <p:to>
                                        <p:strVal val="visible"/>
                                      </p:to>
                                    </p:set>
                                    <p:animEffect transition="in" filter="checkerboard(across)">
                                      <p:cBhvr>
                                        <p:cTn id="53" dur="2000"/>
                                        <p:tgtEl>
                                          <p:spTgt spid="9"/>
                                        </p:tgtEl>
                                      </p:cBhvr>
                                    </p:animEffect>
                                  </p:childTnLst>
                                </p:cTn>
                              </p:par>
                              <p:par>
                                <p:cTn id="54" presetID="5" presetClass="entr" presetSubtype="10" fill="hold" nodeType="withEffect">
                                  <p:stCondLst>
                                    <p:cond delay="500"/>
                                  </p:stCondLst>
                                  <p:childTnLst>
                                    <p:set>
                                      <p:cBhvr>
                                        <p:cTn id="55" dur="1" fill="hold">
                                          <p:stCondLst>
                                            <p:cond delay="0"/>
                                          </p:stCondLst>
                                        </p:cTn>
                                        <p:tgtEl>
                                          <p:spTgt spid="40"/>
                                        </p:tgtEl>
                                        <p:attrNameLst>
                                          <p:attrName>style.visibility</p:attrName>
                                        </p:attrNameLst>
                                      </p:cBhvr>
                                      <p:to>
                                        <p:strVal val="visible"/>
                                      </p:to>
                                    </p:set>
                                    <p:animEffect transition="in" filter="checkerboard(across)">
                                      <p:cBhvr>
                                        <p:cTn id="56" dur="2000"/>
                                        <p:tgtEl>
                                          <p:spTgt spid="40"/>
                                        </p:tgtEl>
                                      </p:cBhvr>
                                    </p:animEffect>
                                  </p:childTnLst>
                                </p:cTn>
                              </p:par>
                              <p:par>
                                <p:cTn id="57" presetID="5" presetClass="entr" presetSubtype="10" fill="hold" grpId="0" nodeType="withEffect">
                                  <p:stCondLst>
                                    <p:cond delay="500"/>
                                  </p:stCondLst>
                                  <p:childTnLst>
                                    <p:set>
                                      <p:cBhvr>
                                        <p:cTn id="58" dur="1" fill="hold">
                                          <p:stCondLst>
                                            <p:cond delay="0"/>
                                          </p:stCondLst>
                                        </p:cTn>
                                        <p:tgtEl>
                                          <p:spTgt spid="8"/>
                                        </p:tgtEl>
                                        <p:attrNameLst>
                                          <p:attrName>style.visibility</p:attrName>
                                        </p:attrNameLst>
                                      </p:cBhvr>
                                      <p:to>
                                        <p:strVal val="visible"/>
                                      </p:to>
                                    </p:set>
                                    <p:animEffect transition="in" filter="checkerboard(across)">
                                      <p:cBhvr>
                                        <p:cTn id="59" dur="2000"/>
                                        <p:tgtEl>
                                          <p:spTgt spid="8"/>
                                        </p:tgtEl>
                                      </p:cBhvr>
                                    </p:animEffect>
                                  </p:childTnLst>
                                </p:cTn>
                              </p:par>
                              <p:par>
                                <p:cTn id="60" presetID="5" presetClass="entr" presetSubtype="10" fill="hold" nodeType="withEffect">
                                  <p:stCondLst>
                                    <p:cond delay="500"/>
                                  </p:stCondLst>
                                  <p:childTnLst>
                                    <p:set>
                                      <p:cBhvr>
                                        <p:cTn id="61" dur="1" fill="hold">
                                          <p:stCondLst>
                                            <p:cond delay="0"/>
                                          </p:stCondLst>
                                        </p:cTn>
                                        <p:tgtEl>
                                          <p:spTgt spid="42"/>
                                        </p:tgtEl>
                                        <p:attrNameLst>
                                          <p:attrName>style.visibility</p:attrName>
                                        </p:attrNameLst>
                                      </p:cBhvr>
                                      <p:to>
                                        <p:strVal val="visible"/>
                                      </p:to>
                                    </p:set>
                                    <p:animEffect transition="in" filter="checkerboard(across)">
                                      <p:cBhvr>
                                        <p:cTn id="62" dur="2000"/>
                                        <p:tgtEl>
                                          <p:spTgt spid="42"/>
                                        </p:tgtEl>
                                      </p:cBhvr>
                                    </p:animEffect>
                                  </p:childTnLst>
                                </p:cTn>
                              </p:par>
                              <p:par>
                                <p:cTn id="63" presetID="5" presetClass="entr" presetSubtype="10" fill="hold" grpId="0" nodeType="withEffect">
                                  <p:stCondLst>
                                    <p:cond delay="500"/>
                                  </p:stCondLst>
                                  <p:childTnLst>
                                    <p:set>
                                      <p:cBhvr>
                                        <p:cTn id="64" dur="1" fill="hold">
                                          <p:stCondLst>
                                            <p:cond delay="0"/>
                                          </p:stCondLst>
                                        </p:cTn>
                                        <p:tgtEl>
                                          <p:spTgt spid="54"/>
                                        </p:tgtEl>
                                        <p:attrNameLst>
                                          <p:attrName>style.visibility</p:attrName>
                                        </p:attrNameLst>
                                      </p:cBhvr>
                                      <p:to>
                                        <p:strVal val="visible"/>
                                      </p:to>
                                    </p:set>
                                    <p:animEffect transition="in" filter="checkerboard(across)">
                                      <p:cBhvr>
                                        <p:cTn id="65" dur="2000"/>
                                        <p:tgtEl>
                                          <p:spTgt spid="54"/>
                                        </p:tgtEl>
                                      </p:cBhvr>
                                    </p:animEffect>
                                  </p:childTnLst>
                                </p:cTn>
                              </p:par>
                              <p:par>
                                <p:cTn id="66" presetID="5" presetClass="entr" presetSubtype="10" fill="hold" nodeType="withEffect">
                                  <p:stCondLst>
                                    <p:cond delay="500"/>
                                  </p:stCondLst>
                                  <p:childTnLst>
                                    <p:set>
                                      <p:cBhvr>
                                        <p:cTn id="67" dur="1" fill="hold">
                                          <p:stCondLst>
                                            <p:cond delay="0"/>
                                          </p:stCondLst>
                                        </p:cTn>
                                        <p:tgtEl>
                                          <p:spTgt spid="38"/>
                                        </p:tgtEl>
                                        <p:attrNameLst>
                                          <p:attrName>style.visibility</p:attrName>
                                        </p:attrNameLst>
                                      </p:cBhvr>
                                      <p:to>
                                        <p:strVal val="visible"/>
                                      </p:to>
                                    </p:set>
                                    <p:animEffect transition="in" filter="checkerboard(across)">
                                      <p:cBhvr>
                                        <p:cTn id="68" dur="2000"/>
                                        <p:tgtEl>
                                          <p:spTgt spid="38"/>
                                        </p:tgtEl>
                                      </p:cBhvr>
                                    </p:animEffect>
                                  </p:childTnLst>
                                </p:cTn>
                              </p:par>
                              <p:par>
                                <p:cTn id="69" presetID="5" presetClass="entr" presetSubtype="10" fill="hold" grpId="0" nodeType="withEffect">
                                  <p:stCondLst>
                                    <p:cond delay="500"/>
                                  </p:stCondLst>
                                  <p:childTnLst>
                                    <p:set>
                                      <p:cBhvr>
                                        <p:cTn id="70" dur="1" fill="hold">
                                          <p:stCondLst>
                                            <p:cond delay="0"/>
                                          </p:stCondLst>
                                        </p:cTn>
                                        <p:tgtEl>
                                          <p:spTgt spid="10"/>
                                        </p:tgtEl>
                                        <p:attrNameLst>
                                          <p:attrName>style.visibility</p:attrName>
                                        </p:attrNameLst>
                                      </p:cBhvr>
                                      <p:to>
                                        <p:strVal val="visible"/>
                                      </p:to>
                                    </p:set>
                                    <p:animEffect transition="in" filter="checkerboard(across)">
                                      <p:cBhvr>
                                        <p:cTn id="71" dur="2000"/>
                                        <p:tgtEl>
                                          <p:spTgt spid="10"/>
                                        </p:tgtEl>
                                      </p:cBhvr>
                                    </p:animEffect>
                                  </p:childTnLst>
                                </p:cTn>
                              </p:par>
                              <p:par>
                                <p:cTn id="72" presetID="5" presetClass="entr" presetSubtype="10" fill="hold" nodeType="withEffect">
                                  <p:stCondLst>
                                    <p:cond delay="500"/>
                                  </p:stCondLst>
                                  <p:childTnLst>
                                    <p:set>
                                      <p:cBhvr>
                                        <p:cTn id="73" dur="1" fill="hold">
                                          <p:stCondLst>
                                            <p:cond delay="0"/>
                                          </p:stCondLst>
                                        </p:cTn>
                                        <p:tgtEl>
                                          <p:spTgt spid="28"/>
                                        </p:tgtEl>
                                        <p:attrNameLst>
                                          <p:attrName>style.visibility</p:attrName>
                                        </p:attrNameLst>
                                      </p:cBhvr>
                                      <p:to>
                                        <p:strVal val="visible"/>
                                      </p:to>
                                    </p:set>
                                    <p:animEffect transition="in" filter="checkerboard(across)">
                                      <p:cBhvr>
                                        <p:cTn id="74" dur="2000"/>
                                        <p:tgtEl>
                                          <p:spTgt spid="28"/>
                                        </p:tgtEl>
                                      </p:cBhvr>
                                    </p:animEffect>
                                  </p:childTnLst>
                                </p:cTn>
                              </p:par>
                              <p:par>
                                <p:cTn id="75" presetID="5" presetClass="entr" presetSubtype="10" fill="hold" grpId="0" nodeType="withEffect">
                                  <p:stCondLst>
                                    <p:cond delay="500"/>
                                  </p:stCondLst>
                                  <p:childTnLst>
                                    <p:set>
                                      <p:cBhvr>
                                        <p:cTn id="76" dur="1" fill="hold">
                                          <p:stCondLst>
                                            <p:cond delay="0"/>
                                          </p:stCondLst>
                                        </p:cTn>
                                        <p:tgtEl>
                                          <p:spTgt spid="7"/>
                                        </p:tgtEl>
                                        <p:attrNameLst>
                                          <p:attrName>style.visibility</p:attrName>
                                        </p:attrNameLst>
                                      </p:cBhvr>
                                      <p:to>
                                        <p:strVal val="visible"/>
                                      </p:to>
                                    </p:set>
                                    <p:animEffect transition="in" filter="checkerboard(across)">
                                      <p:cBhvr>
                                        <p:cTn id="77" dur="2000"/>
                                        <p:tgtEl>
                                          <p:spTgt spid="7"/>
                                        </p:tgtEl>
                                      </p:cBhvr>
                                    </p:animEffect>
                                  </p:childTnLst>
                                </p:cTn>
                              </p:par>
                              <p:par>
                                <p:cTn id="78" presetID="5" presetClass="entr" presetSubtype="10" fill="hold" grpId="0" nodeType="withEffect">
                                  <p:stCondLst>
                                    <p:cond delay="500"/>
                                  </p:stCondLst>
                                  <p:childTnLst>
                                    <p:set>
                                      <p:cBhvr>
                                        <p:cTn id="79" dur="1" fill="hold">
                                          <p:stCondLst>
                                            <p:cond delay="0"/>
                                          </p:stCondLst>
                                        </p:cTn>
                                        <p:tgtEl>
                                          <p:spTgt spid="12"/>
                                        </p:tgtEl>
                                        <p:attrNameLst>
                                          <p:attrName>style.visibility</p:attrName>
                                        </p:attrNameLst>
                                      </p:cBhvr>
                                      <p:to>
                                        <p:strVal val="visible"/>
                                      </p:to>
                                    </p:set>
                                    <p:animEffect transition="in" filter="checkerboard(across)">
                                      <p:cBhvr>
                                        <p:cTn id="80" dur="2000"/>
                                        <p:tgtEl>
                                          <p:spTgt spid="12"/>
                                        </p:tgtEl>
                                      </p:cBhvr>
                                    </p:animEffect>
                                  </p:childTnLst>
                                </p:cTn>
                              </p:par>
                              <p:par>
                                <p:cTn id="81" presetID="5" presetClass="entr" presetSubtype="10" fill="hold" nodeType="withEffect">
                                  <p:stCondLst>
                                    <p:cond delay="500"/>
                                  </p:stCondLst>
                                  <p:childTnLst>
                                    <p:set>
                                      <p:cBhvr>
                                        <p:cTn id="82" dur="1" fill="hold">
                                          <p:stCondLst>
                                            <p:cond delay="0"/>
                                          </p:stCondLst>
                                        </p:cTn>
                                        <p:tgtEl>
                                          <p:spTgt spid="26"/>
                                        </p:tgtEl>
                                        <p:attrNameLst>
                                          <p:attrName>style.visibility</p:attrName>
                                        </p:attrNameLst>
                                      </p:cBhvr>
                                      <p:to>
                                        <p:strVal val="visible"/>
                                      </p:to>
                                    </p:set>
                                    <p:animEffect transition="in" filter="checkerboard(across)">
                                      <p:cBhvr>
                                        <p:cTn id="83" dur="2000"/>
                                        <p:tgtEl>
                                          <p:spTgt spid="26"/>
                                        </p:tgtEl>
                                      </p:cBhvr>
                                    </p:animEffect>
                                  </p:childTnLst>
                                </p:cTn>
                              </p:par>
                              <p:par>
                                <p:cTn id="84" presetID="5" presetClass="entr" presetSubtype="10" fill="hold" nodeType="withEffect">
                                  <p:stCondLst>
                                    <p:cond delay="500"/>
                                  </p:stCondLst>
                                  <p:childTnLst>
                                    <p:set>
                                      <p:cBhvr>
                                        <p:cTn id="85" dur="1" fill="hold">
                                          <p:stCondLst>
                                            <p:cond delay="0"/>
                                          </p:stCondLst>
                                        </p:cTn>
                                        <p:tgtEl>
                                          <p:spTgt spid="30"/>
                                        </p:tgtEl>
                                        <p:attrNameLst>
                                          <p:attrName>style.visibility</p:attrName>
                                        </p:attrNameLst>
                                      </p:cBhvr>
                                      <p:to>
                                        <p:strVal val="visible"/>
                                      </p:to>
                                    </p:set>
                                    <p:animEffect transition="in" filter="checkerboard(across)">
                                      <p:cBhvr>
                                        <p:cTn id="86" dur="2000"/>
                                        <p:tgtEl>
                                          <p:spTgt spid="30"/>
                                        </p:tgtEl>
                                      </p:cBhvr>
                                    </p:animEffect>
                                  </p:childTnLst>
                                </p:cTn>
                              </p:par>
                              <p:par>
                                <p:cTn id="87" presetID="5" presetClass="entr" presetSubtype="10" fill="hold" grpId="0" nodeType="withEffect">
                                  <p:stCondLst>
                                    <p:cond delay="500"/>
                                  </p:stCondLst>
                                  <p:childTnLst>
                                    <p:set>
                                      <p:cBhvr>
                                        <p:cTn id="88" dur="1" fill="hold">
                                          <p:stCondLst>
                                            <p:cond delay="0"/>
                                          </p:stCondLst>
                                        </p:cTn>
                                        <p:tgtEl>
                                          <p:spTgt spid="51"/>
                                        </p:tgtEl>
                                        <p:attrNameLst>
                                          <p:attrName>style.visibility</p:attrName>
                                        </p:attrNameLst>
                                      </p:cBhvr>
                                      <p:to>
                                        <p:strVal val="visible"/>
                                      </p:to>
                                    </p:set>
                                    <p:animEffect transition="in" filter="checkerboard(across)">
                                      <p:cBhvr>
                                        <p:cTn id="89" dur="2000"/>
                                        <p:tgtEl>
                                          <p:spTgt spid="51"/>
                                        </p:tgtEl>
                                      </p:cBhvr>
                                    </p:animEffect>
                                  </p:childTnLst>
                                </p:cTn>
                              </p:par>
                              <p:par>
                                <p:cTn id="90" presetID="5" presetClass="entr" presetSubtype="10" fill="hold" grpId="0" nodeType="withEffect">
                                  <p:stCondLst>
                                    <p:cond delay="500"/>
                                  </p:stCondLst>
                                  <p:childTnLst>
                                    <p:set>
                                      <p:cBhvr>
                                        <p:cTn id="91" dur="1" fill="hold">
                                          <p:stCondLst>
                                            <p:cond delay="0"/>
                                          </p:stCondLst>
                                        </p:cTn>
                                        <p:tgtEl>
                                          <p:spTgt spid="13"/>
                                        </p:tgtEl>
                                        <p:attrNameLst>
                                          <p:attrName>style.visibility</p:attrName>
                                        </p:attrNameLst>
                                      </p:cBhvr>
                                      <p:to>
                                        <p:strVal val="visible"/>
                                      </p:to>
                                    </p:set>
                                    <p:animEffect transition="in" filter="checkerboard(across)">
                                      <p:cBhvr>
                                        <p:cTn id="92" dur="2000"/>
                                        <p:tgtEl>
                                          <p:spTgt spid="13"/>
                                        </p:tgtEl>
                                      </p:cBhvr>
                                    </p:animEffect>
                                  </p:childTnLst>
                                </p:cTn>
                              </p:par>
                              <p:par>
                                <p:cTn id="93" presetID="5" presetClass="entr" presetSubtype="10" fill="hold" nodeType="withEffect">
                                  <p:stCondLst>
                                    <p:cond delay="500"/>
                                  </p:stCondLst>
                                  <p:childTnLst>
                                    <p:set>
                                      <p:cBhvr>
                                        <p:cTn id="94" dur="1" fill="hold">
                                          <p:stCondLst>
                                            <p:cond delay="0"/>
                                          </p:stCondLst>
                                        </p:cTn>
                                        <p:tgtEl>
                                          <p:spTgt spid="32"/>
                                        </p:tgtEl>
                                        <p:attrNameLst>
                                          <p:attrName>style.visibility</p:attrName>
                                        </p:attrNameLst>
                                      </p:cBhvr>
                                      <p:to>
                                        <p:strVal val="visible"/>
                                      </p:to>
                                    </p:set>
                                    <p:animEffect transition="in" filter="checkerboard(across)">
                                      <p:cBhvr>
                                        <p:cTn id="95" dur="2000"/>
                                        <p:tgtEl>
                                          <p:spTgt spid="32"/>
                                        </p:tgtEl>
                                      </p:cBhvr>
                                    </p:animEffect>
                                  </p:childTnLst>
                                </p:cTn>
                              </p:par>
                              <p:par>
                                <p:cTn id="96" presetID="5" presetClass="entr" presetSubtype="10" fill="hold" grpId="0" nodeType="withEffect">
                                  <p:stCondLst>
                                    <p:cond delay="500"/>
                                  </p:stCondLst>
                                  <p:childTnLst>
                                    <p:set>
                                      <p:cBhvr>
                                        <p:cTn id="97" dur="1" fill="hold">
                                          <p:stCondLst>
                                            <p:cond delay="0"/>
                                          </p:stCondLst>
                                        </p:cTn>
                                        <p:tgtEl>
                                          <p:spTgt spid="52"/>
                                        </p:tgtEl>
                                        <p:attrNameLst>
                                          <p:attrName>style.visibility</p:attrName>
                                        </p:attrNameLst>
                                      </p:cBhvr>
                                      <p:to>
                                        <p:strVal val="visible"/>
                                      </p:to>
                                    </p:set>
                                    <p:animEffect transition="in" filter="checkerboard(across)">
                                      <p:cBhvr>
                                        <p:cTn id="98" dur="2000"/>
                                        <p:tgtEl>
                                          <p:spTgt spid="52"/>
                                        </p:tgtEl>
                                      </p:cBhvr>
                                    </p:animEffect>
                                  </p:childTnLst>
                                </p:cTn>
                              </p:par>
                              <p:par>
                                <p:cTn id="99" presetID="5" presetClass="entr" presetSubtype="10" fill="hold" grpId="0" nodeType="withEffect">
                                  <p:stCondLst>
                                    <p:cond delay="500"/>
                                  </p:stCondLst>
                                  <p:childTnLst>
                                    <p:set>
                                      <p:cBhvr>
                                        <p:cTn id="100" dur="1" fill="hold">
                                          <p:stCondLst>
                                            <p:cond delay="0"/>
                                          </p:stCondLst>
                                        </p:cTn>
                                        <p:tgtEl>
                                          <p:spTgt spid="14"/>
                                        </p:tgtEl>
                                        <p:attrNameLst>
                                          <p:attrName>style.visibility</p:attrName>
                                        </p:attrNameLst>
                                      </p:cBhvr>
                                      <p:to>
                                        <p:strVal val="visible"/>
                                      </p:to>
                                    </p:set>
                                    <p:animEffect transition="in" filter="checkerboard(across)">
                                      <p:cBhvr>
                                        <p:cTn id="101" dur="2000"/>
                                        <p:tgtEl>
                                          <p:spTgt spid="14"/>
                                        </p:tgtEl>
                                      </p:cBhvr>
                                    </p:animEffect>
                                  </p:childTnLst>
                                </p:cTn>
                              </p:par>
                              <p:par>
                                <p:cTn id="102" presetID="5" presetClass="entr" presetSubtype="10" fill="hold" nodeType="withEffect">
                                  <p:stCondLst>
                                    <p:cond delay="500"/>
                                  </p:stCondLst>
                                  <p:childTnLst>
                                    <p:set>
                                      <p:cBhvr>
                                        <p:cTn id="103" dur="1" fill="hold">
                                          <p:stCondLst>
                                            <p:cond delay="0"/>
                                          </p:stCondLst>
                                        </p:cTn>
                                        <p:tgtEl>
                                          <p:spTgt spid="34"/>
                                        </p:tgtEl>
                                        <p:attrNameLst>
                                          <p:attrName>style.visibility</p:attrName>
                                        </p:attrNameLst>
                                      </p:cBhvr>
                                      <p:to>
                                        <p:strVal val="visible"/>
                                      </p:to>
                                    </p:set>
                                    <p:animEffect transition="in" filter="checkerboard(across)">
                                      <p:cBhvr>
                                        <p:cTn id="104" dur="2000"/>
                                        <p:tgtEl>
                                          <p:spTgt spid="34"/>
                                        </p:tgtEl>
                                      </p:cBhvr>
                                    </p:animEffect>
                                  </p:childTnLst>
                                </p:cTn>
                              </p:par>
                              <p:par>
                                <p:cTn id="105" presetID="5" presetClass="entr" presetSubtype="10" fill="hold" grpId="0" nodeType="withEffect">
                                  <p:stCondLst>
                                    <p:cond delay="500"/>
                                  </p:stCondLst>
                                  <p:childTnLst>
                                    <p:set>
                                      <p:cBhvr>
                                        <p:cTn id="106" dur="1" fill="hold">
                                          <p:stCondLst>
                                            <p:cond delay="0"/>
                                          </p:stCondLst>
                                        </p:cTn>
                                        <p:tgtEl>
                                          <p:spTgt spid="53"/>
                                        </p:tgtEl>
                                        <p:attrNameLst>
                                          <p:attrName>style.visibility</p:attrName>
                                        </p:attrNameLst>
                                      </p:cBhvr>
                                      <p:to>
                                        <p:strVal val="visible"/>
                                      </p:to>
                                    </p:set>
                                    <p:animEffect transition="in" filter="checkerboard(across)">
                                      <p:cBhvr>
                                        <p:cTn id="107" dur="2000"/>
                                        <p:tgtEl>
                                          <p:spTgt spid="53"/>
                                        </p:tgtEl>
                                      </p:cBhvr>
                                    </p:animEffect>
                                  </p:childTnLst>
                                </p:cTn>
                              </p:par>
                              <p:par>
                                <p:cTn id="108" presetID="5" presetClass="entr" presetSubtype="10" fill="hold" grpId="0" nodeType="withEffect">
                                  <p:stCondLst>
                                    <p:cond delay="500"/>
                                  </p:stCondLst>
                                  <p:childTnLst>
                                    <p:set>
                                      <p:cBhvr>
                                        <p:cTn id="109" dur="1" fill="hold">
                                          <p:stCondLst>
                                            <p:cond delay="0"/>
                                          </p:stCondLst>
                                        </p:cTn>
                                        <p:tgtEl>
                                          <p:spTgt spid="15"/>
                                        </p:tgtEl>
                                        <p:attrNameLst>
                                          <p:attrName>style.visibility</p:attrName>
                                        </p:attrNameLst>
                                      </p:cBhvr>
                                      <p:to>
                                        <p:strVal val="visible"/>
                                      </p:to>
                                    </p:set>
                                    <p:animEffect transition="in" filter="checkerboard(across)">
                                      <p:cBhvr>
                                        <p:cTn id="110"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p:bldP spid="17"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305800" cy="1285860"/>
          </a:xfrm>
        </p:spPr>
        <p:txBody>
          <a:bodyPr>
            <a:normAutofit fontScale="90000"/>
          </a:bodyPr>
          <a:lstStyle/>
          <a:p>
            <a:r>
              <a:rPr lang="fr-FR" sz="4400" b="1" dirty="0" smtClean="0">
                <a:solidFill>
                  <a:schemeClr val="accent1">
                    <a:lumMod val="75000"/>
                  </a:schemeClr>
                </a:solidFill>
              </a:rPr>
              <a:t>D- processus 4 : classement </a:t>
            </a:r>
            <a:r>
              <a:rPr lang="fr-FR" dirty="0" smtClean="0"/>
              <a:t/>
            </a:r>
            <a:br>
              <a:rPr lang="fr-FR" dirty="0" smtClean="0"/>
            </a:br>
            <a:endParaRPr lang="fr-FR" dirty="0"/>
          </a:p>
        </p:txBody>
      </p:sp>
      <p:sp>
        <p:nvSpPr>
          <p:cNvPr id="3" name="Ellipse 2"/>
          <p:cNvSpPr/>
          <p:nvPr/>
        </p:nvSpPr>
        <p:spPr>
          <a:xfrm>
            <a:off x="5429256" y="928670"/>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1  et 2 et 3   </a:t>
            </a:r>
          </a:p>
          <a:p>
            <a:pPr algn="ctr"/>
            <a:endParaRPr lang="fr-FR" sz="1000" dirty="0" smtClean="0"/>
          </a:p>
          <a:p>
            <a:pPr algn="ctr"/>
            <a:endParaRPr lang="fr-FR" sz="1000" dirty="0"/>
          </a:p>
        </p:txBody>
      </p:sp>
      <p:sp>
        <p:nvSpPr>
          <p:cNvPr id="4" name="Ellipse 3"/>
          <p:cNvSpPr/>
          <p:nvPr/>
        </p:nvSpPr>
        <p:spPr>
          <a:xfrm>
            <a:off x="3357554" y="928670"/>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endParaRPr lang="fr-FR" sz="1000" dirty="0" smtClean="0"/>
          </a:p>
          <a:p>
            <a:pPr algn="ctr"/>
            <a:r>
              <a:rPr lang="fr-FR" sz="1000" dirty="0" smtClean="0"/>
              <a:t>Dossier </a:t>
            </a:r>
          </a:p>
          <a:p>
            <a:pPr algn="ctr"/>
            <a:r>
              <a:rPr lang="fr-FR" sz="1000" dirty="0" smtClean="0"/>
              <a:t>  </a:t>
            </a:r>
          </a:p>
          <a:p>
            <a:pPr algn="ctr"/>
            <a:endParaRPr lang="fr-FR" sz="1000" dirty="0" smtClean="0"/>
          </a:p>
          <a:p>
            <a:pPr algn="ctr"/>
            <a:endParaRPr lang="fr-FR" sz="1000" dirty="0"/>
          </a:p>
        </p:txBody>
      </p:sp>
      <p:sp>
        <p:nvSpPr>
          <p:cNvPr id="5" name="Ellipse 4"/>
          <p:cNvSpPr/>
          <p:nvPr/>
        </p:nvSpPr>
        <p:spPr>
          <a:xfrm>
            <a:off x="4429124" y="3714752"/>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a:t>
            </a:r>
          </a:p>
          <a:p>
            <a:pPr algn="ctr"/>
            <a:r>
              <a:rPr lang="fr-FR" sz="1000" dirty="0" smtClean="0"/>
              <a:t>Signé   </a:t>
            </a:r>
          </a:p>
          <a:p>
            <a:pPr algn="ctr"/>
            <a:endParaRPr lang="fr-FR" sz="1000" dirty="0" smtClean="0"/>
          </a:p>
          <a:p>
            <a:pPr algn="ctr"/>
            <a:endParaRPr lang="fr-FR" sz="1000" dirty="0"/>
          </a:p>
        </p:txBody>
      </p:sp>
      <p:sp>
        <p:nvSpPr>
          <p:cNvPr id="6" name="Ellipse 5"/>
          <p:cNvSpPr/>
          <p:nvPr/>
        </p:nvSpPr>
        <p:spPr>
          <a:xfrm>
            <a:off x="4429124" y="600076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a:t>
            </a:r>
          </a:p>
          <a:p>
            <a:pPr algn="ctr"/>
            <a:r>
              <a:rPr lang="fr-FR" sz="1000" dirty="0" smtClean="0"/>
              <a:t>Classé   </a:t>
            </a:r>
          </a:p>
          <a:p>
            <a:pPr algn="ctr"/>
            <a:endParaRPr lang="fr-FR" sz="1000" dirty="0" smtClean="0"/>
          </a:p>
          <a:p>
            <a:pPr algn="ctr"/>
            <a:endParaRPr lang="fr-FR" sz="1000" dirty="0"/>
          </a:p>
        </p:txBody>
      </p:sp>
      <p:sp>
        <p:nvSpPr>
          <p:cNvPr id="7" name="Rectangle 6"/>
          <p:cNvSpPr/>
          <p:nvPr/>
        </p:nvSpPr>
        <p:spPr>
          <a:xfrm>
            <a:off x="4500562" y="5072074"/>
            <a:ext cx="1714512" cy="642942"/>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r>
              <a:rPr lang="fr-FR" sz="1000" dirty="0" smtClean="0"/>
              <a:t>        Classement de dossier </a:t>
            </a:r>
          </a:p>
          <a:p>
            <a:endParaRPr lang="fr-FR" sz="1000" dirty="0" smtClean="0"/>
          </a:p>
          <a:p>
            <a:r>
              <a:rPr lang="fr-FR" sz="1000" dirty="0" smtClean="0"/>
              <a:t>                  Toujours  </a:t>
            </a:r>
            <a:endParaRPr lang="fr-FR" sz="1000" dirty="0"/>
          </a:p>
        </p:txBody>
      </p:sp>
      <p:sp>
        <p:nvSpPr>
          <p:cNvPr id="8" name="Triangle isocèle 7"/>
          <p:cNvSpPr/>
          <p:nvPr/>
        </p:nvSpPr>
        <p:spPr>
          <a:xfrm rot="10800000">
            <a:off x="4929190" y="4572008"/>
            <a:ext cx="642942" cy="428628"/>
          </a:xfrm>
          <a:prstGeom prst="triangle">
            <a:avLst>
              <a:gd name="adj" fmla="val 46667"/>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9" name="Rectangle 8"/>
          <p:cNvSpPr/>
          <p:nvPr/>
        </p:nvSpPr>
        <p:spPr>
          <a:xfrm>
            <a:off x="4357686" y="2643182"/>
            <a:ext cx="1714512" cy="642942"/>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r>
              <a:rPr lang="fr-FR" sz="1000" dirty="0" smtClean="0"/>
              <a:t>       Signature de dossier </a:t>
            </a:r>
          </a:p>
          <a:p>
            <a:endParaRPr lang="fr-FR" sz="1000" dirty="0" smtClean="0"/>
          </a:p>
          <a:p>
            <a:r>
              <a:rPr lang="fr-FR" sz="1000" dirty="0" smtClean="0"/>
              <a:t>                 Toujours  </a:t>
            </a:r>
            <a:endParaRPr lang="fr-FR" sz="1000" dirty="0"/>
          </a:p>
        </p:txBody>
      </p:sp>
      <p:sp>
        <p:nvSpPr>
          <p:cNvPr id="10" name="Triangle isocèle 9"/>
          <p:cNvSpPr/>
          <p:nvPr/>
        </p:nvSpPr>
        <p:spPr>
          <a:xfrm rot="10800000">
            <a:off x="4929190" y="2143116"/>
            <a:ext cx="642942" cy="428628"/>
          </a:xfrm>
          <a:prstGeom prst="triangle">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cxnSp>
        <p:nvCxnSpPr>
          <p:cNvPr id="12" name="Connecteur droit 11"/>
          <p:cNvCxnSpPr>
            <a:stCxn id="9" idx="1"/>
            <a:endCxn id="9" idx="3"/>
          </p:cNvCxnSpPr>
          <p:nvPr/>
        </p:nvCxnSpPr>
        <p:spPr>
          <a:xfrm rot="10800000" flipH="1">
            <a:off x="4357686" y="2964653"/>
            <a:ext cx="1714512"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4" name="Connecteur droit avec flèche 13"/>
          <p:cNvCxnSpPr/>
          <p:nvPr/>
        </p:nvCxnSpPr>
        <p:spPr>
          <a:xfrm rot="16200000" flipH="1">
            <a:off x="4429124" y="1643050"/>
            <a:ext cx="642942" cy="35719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6" name="Connecteur droit avec flèche 15"/>
          <p:cNvCxnSpPr/>
          <p:nvPr/>
        </p:nvCxnSpPr>
        <p:spPr>
          <a:xfrm rot="5400000">
            <a:off x="5393536" y="1678768"/>
            <a:ext cx="642942" cy="28575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Connecteur droit avec flèche 17"/>
          <p:cNvCxnSpPr/>
          <p:nvPr/>
        </p:nvCxnSpPr>
        <p:spPr>
          <a:xfrm rot="5400000">
            <a:off x="5000628" y="3500438"/>
            <a:ext cx="42862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0" name="Connecteur droit avec flèche 19"/>
          <p:cNvCxnSpPr/>
          <p:nvPr/>
        </p:nvCxnSpPr>
        <p:spPr>
          <a:xfrm rot="16200000" flipH="1">
            <a:off x="5072067" y="4429132"/>
            <a:ext cx="285751" cy="1"/>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3" name="Connecteur droit 22"/>
          <p:cNvCxnSpPr>
            <a:stCxn id="7" idx="1"/>
            <a:endCxn id="7" idx="3"/>
          </p:cNvCxnSpPr>
          <p:nvPr/>
        </p:nvCxnSpPr>
        <p:spPr>
          <a:xfrm rot="10800000" flipH="1">
            <a:off x="4500562" y="5393545"/>
            <a:ext cx="1714512"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5" name="Connecteur droit avec flèche 24"/>
          <p:cNvCxnSpPr/>
          <p:nvPr/>
        </p:nvCxnSpPr>
        <p:spPr>
          <a:xfrm rot="5400000">
            <a:off x="5072066" y="5857892"/>
            <a:ext cx="28575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grpId="0"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par>
                                <p:cTn id="12" presetID="5" presetClass="entr" presetSubtype="1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2000"/>
                                        <p:tgtEl>
                                          <p:spTgt spid="3"/>
                                        </p:tgtEl>
                                      </p:cBhvr>
                                    </p:animEffect>
                                  </p:childTnLst>
                                </p:cTn>
                              </p:par>
                              <p:par>
                                <p:cTn id="15" presetID="5" presetClass="entr" presetSubtype="1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2000"/>
                                        <p:tgtEl>
                                          <p:spTgt spid="14"/>
                                        </p:tgtEl>
                                      </p:cBhvr>
                                    </p:animEffect>
                                  </p:childTnLst>
                                </p:cTn>
                              </p:par>
                              <p:par>
                                <p:cTn id="18" presetID="5" presetClass="entr" presetSubtype="10" fill="hold" nodeType="withEffect">
                                  <p:stCondLst>
                                    <p:cond delay="500"/>
                                  </p:stCondLst>
                                  <p:childTnLst>
                                    <p:set>
                                      <p:cBhvr>
                                        <p:cTn id="19" dur="1" fill="hold">
                                          <p:stCondLst>
                                            <p:cond delay="0"/>
                                          </p:stCondLst>
                                        </p:cTn>
                                        <p:tgtEl>
                                          <p:spTgt spid="16"/>
                                        </p:tgtEl>
                                        <p:attrNameLst>
                                          <p:attrName>style.visibility</p:attrName>
                                        </p:attrNameLst>
                                      </p:cBhvr>
                                      <p:to>
                                        <p:strVal val="visible"/>
                                      </p:to>
                                    </p:set>
                                    <p:animEffect transition="in" filter="checkerboard(across)">
                                      <p:cBhvr>
                                        <p:cTn id="20" dur="2000"/>
                                        <p:tgtEl>
                                          <p:spTgt spid="16"/>
                                        </p:tgtEl>
                                      </p:cBhvr>
                                    </p:animEffect>
                                  </p:childTnLst>
                                </p:cTn>
                              </p:par>
                              <p:par>
                                <p:cTn id="21" presetID="5" presetClass="entr" presetSubtype="10" fill="hold" grpId="0"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2000"/>
                                        <p:tgtEl>
                                          <p:spTgt spid="10"/>
                                        </p:tgtEl>
                                      </p:cBhvr>
                                    </p:animEffect>
                                  </p:childTnLst>
                                </p:cTn>
                              </p:par>
                              <p:par>
                                <p:cTn id="24" presetID="5" presetClass="entr" presetSubtype="10"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2000"/>
                                        <p:tgtEl>
                                          <p:spTgt spid="9"/>
                                        </p:tgtEl>
                                      </p:cBhvr>
                                    </p:animEffect>
                                  </p:childTnLst>
                                </p:cTn>
                              </p:par>
                              <p:par>
                                <p:cTn id="27" presetID="5" presetClass="entr" presetSubtype="10" fill="hold" nodeType="with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checkerboard(across)">
                                      <p:cBhvr>
                                        <p:cTn id="29" dur="2000"/>
                                        <p:tgtEl>
                                          <p:spTgt spid="12"/>
                                        </p:tgtEl>
                                      </p:cBhvr>
                                    </p:animEffect>
                                  </p:childTnLst>
                                </p:cTn>
                              </p:par>
                              <p:par>
                                <p:cTn id="30" presetID="5" presetClass="entr" presetSubtype="10" fill="hold" nodeType="withEffect">
                                  <p:stCondLst>
                                    <p:cond delay="500"/>
                                  </p:stCondLst>
                                  <p:childTnLst>
                                    <p:set>
                                      <p:cBhvr>
                                        <p:cTn id="31" dur="1" fill="hold">
                                          <p:stCondLst>
                                            <p:cond delay="0"/>
                                          </p:stCondLst>
                                        </p:cTn>
                                        <p:tgtEl>
                                          <p:spTgt spid="18"/>
                                        </p:tgtEl>
                                        <p:attrNameLst>
                                          <p:attrName>style.visibility</p:attrName>
                                        </p:attrNameLst>
                                      </p:cBhvr>
                                      <p:to>
                                        <p:strVal val="visible"/>
                                      </p:to>
                                    </p:set>
                                    <p:animEffect transition="in" filter="checkerboard(across)">
                                      <p:cBhvr>
                                        <p:cTn id="32" dur="2000"/>
                                        <p:tgtEl>
                                          <p:spTgt spid="18"/>
                                        </p:tgtEl>
                                      </p:cBhvr>
                                    </p:animEffect>
                                  </p:childTnLst>
                                </p:cTn>
                              </p:par>
                              <p:par>
                                <p:cTn id="33" presetID="5" presetClass="entr" presetSubtype="10" fill="hold" grpId="0" nodeType="withEffect">
                                  <p:stCondLst>
                                    <p:cond delay="500"/>
                                  </p:stCondLst>
                                  <p:childTnLst>
                                    <p:set>
                                      <p:cBhvr>
                                        <p:cTn id="34" dur="1" fill="hold">
                                          <p:stCondLst>
                                            <p:cond delay="0"/>
                                          </p:stCondLst>
                                        </p:cTn>
                                        <p:tgtEl>
                                          <p:spTgt spid="5"/>
                                        </p:tgtEl>
                                        <p:attrNameLst>
                                          <p:attrName>style.visibility</p:attrName>
                                        </p:attrNameLst>
                                      </p:cBhvr>
                                      <p:to>
                                        <p:strVal val="visible"/>
                                      </p:to>
                                    </p:set>
                                    <p:animEffect transition="in" filter="checkerboard(across)">
                                      <p:cBhvr>
                                        <p:cTn id="35" dur="2000"/>
                                        <p:tgtEl>
                                          <p:spTgt spid="5"/>
                                        </p:tgtEl>
                                      </p:cBhvr>
                                    </p:animEffect>
                                  </p:childTnLst>
                                </p:cTn>
                              </p:par>
                              <p:par>
                                <p:cTn id="36" presetID="5" presetClass="entr" presetSubtype="10" fill="hold" nodeType="withEffect">
                                  <p:stCondLst>
                                    <p:cond delay="500"/>
                                  </p:stCondLst>
                                  <p:childTnLst>
                                    <p:set>
                                      <p:cBhvr>
                                        <p:cTn id="37" dur="1" fill="hold">
                                          <p:stCondLst>
                                            <p:cond delay="0"/>
                                          </p:stCondLst>
                                        </p:cTn>
                                        <p:tgtEl>
                                          <p:spTgt spid="20"/>
                                        </p:tgtEl>
                                        <p:attrNameLst>
                                          <p:attrName>style.visibility</p:attrName>
                                        </p:attrNameLst>
                                      </p:cBhvr>
                                      <p:to>
                                        <p:strVal val="visible"/>
                                      </p:to>
                                    </p:set>
                                    <p:animEffect transition="in" filter="checkerboard(across)">
                                      <p:cBhvr>
                                        <p:cTn id="38" dur="2000"/>
                                        <p:tgtEl>
                                          <p:spTgt spid="20"/>
                                        </p:tgtEl>
                                      </p:cBhvr>
                                    </p:animEffect>
                                  </p:childTnLst>
                                </p:cTn>
                              </p:par>
                              <p:par>
                                <p:cTn id="39" presetID="5" presetClass="entr" presetSubtype="10" fill="hold" grpId="0" nodeType="withEffect">
                                  <p:stCondLst>
                                    <p:cond delay="500"/>
                                  </p:stCondLst>
                                  <p:childTnLst>
                                    <p:set>
                                      <p:cBhvr>
                                        <p:cTn id="40" dur="1" fill="hold">
                                          <p:stCondLst>
                                            <p:cond delay="0"/>
                                          </p:stCondLst>
                                        </p:cTn>
                                        <p:tgtEl>
                                          <p:spTgt spid="8"/>
                                        </p:tgtEl>
                                        <p:attrNameLst>
                                          <p:attrName>style.visibility</p:attrName>
                                        </p:attrNameLst>
                                      </p:cBhvr>
                                      <p:to>
                                        <p:strVal val="visible"/>
                                      </p:to>
                                    </p:set>
                                    <p:animEffect transition="in" filter="checkerboard(across)">
                                      <p:cBhvr>
                                        <p:cTn id="41" dur="2000"/>
                                        <p:tgtEl>
                                          <p:spTgt spid="8"/>
                                        </p:tgtEl>
                                      </p:cBhvr>
                                    </p:animEffect>
                                  </p:childTnLst>
                                </p:cTn>
                              </p:par>
                              <p:par>
                                <p:cTn id="42" presetID="5" presetClass="entr" presetSubtype="10" fill="hold" grpId="0" nodeType="withEffect">
                                  <p:stCondLst>
                                    <p:cond delay="500"/>
                                  </p:stCondLst>
                                  <p:childTnLst>
                                    <p:set>
                                      <p:cBhvr>
                                        <p:cTn id="43" dur="1" fill="hold">
                                          <p:stCondLst>
                                            <p:cond delay="0"/>
                                          </p:stCondLst>
                                        </p:cTn>
                                        <p:tgtEl>
                                          <p:spTgt spid="7"/>
                                        </p:tgtEl>
                                        <p:attrNameLst>
                                          <p:attrName>style.visibility</p:attrName>
                                        </p:attrNameLst>
                                      </p:cBhvr>
                                      <p:to>
                                        <p:strVal val="visible"/>
                                      </p:to>
                                    </p:set>
                                    <p:animEffect transition="in" filter="checkerboard(across)">
                                      <p:cBhvr>
                                        <p:cTn id="44" dur="2000"/>
                                        <p:tgtEl>
                                          <p:spTgt spid="7"/>
                                        </p:tgtEl>
                                      </p:cBhvr>
                                    </p:animEffect>
                                  </p:childTnLst>
                                </p:cTn>
                              </p:par>
                              <p:par>
                                <p:cTn id="45" presetID="5" presetClass="entr" presetSubtype="10" fill="hold" nodeType="withEffect">
                                  <p:stCondLst>
                                    <p:cond delay="500"/>
                                  </p:stCondLst>
                                  <p:childTnLst>
                                    <p:set>
                                      <p:cBhvr>
                                        <p:cTn id="46" dur="1" fill="hold">
                                          <p:stCondLst>
                                            <p:cond delay="0"/>
                                          </p:stCondLst>
                                        </p:cTn>
                                        <p:tgtEl>
                                          <p:spTgt spid="23"/>
                                        </p:tgtEl>
                                        <p:attrNameLst>
                                          <p:attrName>style.visibility</p:attrName>
                                        </p:attrNameLst>
                                      </p:cBhvr>
                                      <p:to>
                                        <p:strVal val="visible"/>
                                      </p:to>
                                    </p:set>
                                    <p:animEffect transition="in" filter="checkerboard(across)">
                                      <p:cBhvr>
                                        <p:cTn id="47" dur="2000"/>
                                        <p:tgtEl>
                                          <p:spTgt spid="23"/>
                                        </p:tgtEl>
                                      </p:cBhvr>
                                    </p:animEffect>
                                  </p:childTnLst>
                                </p:cTn>
                              </p:par>
                              <p:par>
                                <p:cTn id="48" presetID="5" presetClass="entr" presetSubtype="10" fill="hold" nodeType="withEffect">
                                  <p:stCondLst>
                                    <p:cond delay="500"/>
                                  </p:stCondLst>
                                  <p:childTnLst>
                                    <p:set>
                                      <p:cBhvr>
                                        <p:cTn id="49" dur="1" fill="hold">
                                          <p:stCondLst>
                                            <p:cond delay="0"/>
                                          </p:stCondLst>
                                        </p:cTn>
                                        <p:tgtEl>
                                          <p:spTgt spid="25"/>
                                        </p:tgtEl>
                                        <p:attrNameLst>
                                          <p:attrName>style.visibility</p:attrName>
                                        </p:attrNameLst>
                                      </p:cBhvr>
                                      <p:to>
                                        <p:strVal val="visible"/>
                                      </p:to>
                                    </p:set>
                                    <p:animEffect transition="in" filter="checkerboard(across)">
                                      <p:cBhvr>
                                        <p:cTn id="50" dur="2000"/>
                                        <p:tgtEl>
                                          <p:spTgt spid="25"/>
                                        </p:tgtEl>
                                      </p:cBhvr>
                                    </p:animEffect>
                                  </p:childTnLst>
                                </p:cTn>
                              </p:par>
                              <p:par>
                                <p:cTn id="51" presetID="5" presetClass="entr" presetSubtype="10" fill="hold" grpId="0" nodeType="withEffect">
                                  <p:stCondLst>
                                    <p:cond delay="500"/>
                                  </p:stCondLst>
                                  <p:childTnLst>
                                    <p:set>
                                      <p:cBhvr>
                                        <p:cTn id="52" dur="1" fill="hold">
                                          <p:stCondLst>
                                            <p:cond delay="0"/>
                                          </p:stCondLst>
                                        </p:cTn>
                                        <p:tgtEl>
                                          <p:spTgt spid="6"/>
                                        </p:tgtEl>
                                        <p:attrNameLst>
                                          <p:attrName>style.visibility</p:attrName>
                                        </p:attrNameLst>
                                      </p:cBhvr>
                                      <p:to>
                                        <p:strVal val="visible"/>
                                      </p:to>
                                    </p:set>
                                    <p:animEffect transition="in" filter="checkerboard(across)">
                                      <p:cBhvr>
                                        <p:cTn id="53"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305800" cy="1847088"/>
          </a:xfrm>
        </p:spPr>
        <p:txBody>
          <a:bodyPr>
            <a:normAutofit fontScale="90000"/>
          </a:bodyPr>
          <a:lstStyle/>
          <a:p>
            <a:r>
              <a:rPr lang="fr-FR" sz="3600" b="1" dirty="0" smtClean="0">
                <a:solidFill>
                  <a:schemeClr val="accent1">
                    <a:lumMod val="75000"/>
                  </a:schemeClr>
                </a:solidFill>
              </a:rPr>
              <a:t>E – processus 5 : modification et renouvellement de dossier</a:t>
            </a:r>
            <a:r>
              <a:rPr lang="fr-FR" dirty="0" smtClean="0"/>
              <a:t/>
            </a:r>
            <a:br>
              <a:rPr lang="fr-FR" dirty="0" smtClean="0"/>
            </a:br>
            <a:endParaRPr lang="fr-FR" dirty="0"/>
          </a:p>
        </p:txBody>
      </p:sp>
      <p:sp>
        <p:nvSpPr>
          <p:cNvPr id="3" name="Ellipse 2"/>
          <p:cNvSpPr/>
          <p:nvPr/>
        </p:nvSpPr>
        <p:spPr>
          <a:xfrm>
            <a:off x="5429256" y="100010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Bordereau de MAJ    </a:t>
            </a:r>
          </a:p>
          <a:p>
            <a:pPr algn="ctr"/>
            <a:endParaRPr lang="fr-FR" sz="1000" dirty="0" smtClean="0"/>
          </a:p>
          <a:p>
            <a:pPr algn="ctr"/>
            <a:endParaRPr lang="fr-FR" sz="1000" dirty="0"/>
          </a:p>
        </p:txBody>
      </p:sp>
      <p:sp>
        <p:nvSpPr>
          <p:cNvPr id="4" name="Ellipse 3"/>
          <p:cNvSpPr/>
          <p:nvPr/>
        </p:nvSpPr>
        <p:spPr>
          <a:xfrm>
            <a:off x="3071802" y="1000108"/>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endParaRPr lang="fr-FR" sz="1000" dirty="0" smtClean="0"/>
          </a:p>
          <a:p>
            <a:pPr algn="ctr"/>
            <a:r>
              <a:rPr lang="fr-FR" sz="1000" dirty="0" smtClean="0"/>
              <a:t>Dossier de </a:t>
            </a:r>
          </a:p>
          <a:p>
            <a:pPr algn="ctr"/>
            <a:r>
              <a:rPr lang="fr-FR" sz="1000" dirty="0" smtClean="0"/>
              <a:t>Retraite    </a:t>
            </a:r>
          </a:p>
          <a:p>
            <a:pPr algn="ctr"/>
            <a:endParaRPr lang="fr-FR" sz="1000" dirty="0" smtClean="0"/>
          </a:p>
          <a:p>
            <a:pPr algn="ctr"/>
            <a:endParaRPr lang="fr-FR" sz="1000" dirty="0"/>
          </a:p>
        </p:txBody>
      </p:sp>
      <p:sp>
        <p:nvSpPr>
          <p:cNvPr id="5" name="Ellipse 4"/>
          <p:cNvSpPr/>
          <p:nvPr/>
        </p:nvSpPr>
        <p:spPr>
          <a:xfrm>
            <a:off x="5500694" y="5143512"/>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de </a:t>
            </a:r>
          </a:p>
          <a:p>
            <a:pPr algn="ctr"/>
            <a:r>
              <a:rPr lang="fr-FR" sz="1000" dirty="0" smtClean="0"/>
              <a:t>Retraite    </a:t>
            </a:r>
          </a:p>
          <a:p>
            <a:pPr algn="ctr"/>
            <a:endParaRPr lang="fr-FR" sz="1000" dirty="0" smtClean="0"/>
          </a:p>
          <a:p>
            <a:pPr algn="ctr"/>
            <a:endParaRPr lang="fr-FR" sz="1000" dirty="0"/>
          </a:p>
        </p:txBody>
      </p:sp>
      <p:sp>
        <p:nvSpPr>
          <p:cNvPr id="6" name="Ellipse 5"/>
          <p:cNvSpPr/>
          <p:nvPr/>
        </p:nvSpPr>
        <p:spPr>
          <a:xfrm>
            <a:off x="2714612" y="5143512"/>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Bordereau de </a:t>
            </a:r>
          </a:p>
          <a:p>
            <a:pPr algn="ctr"/>
            <a:r>
              <a:rPr lang="fr-FR" sz="1000" dirty="0" smtClean="0"/>
              <a:t>Classe    </a:t>
            </a:r>
          </a:p>
          <a:p>
            <a:pPr algn="ctr"/>
            <a:endParaRPr lang="fr-FR" sz="1000" dirty="0" smtClean="0"/>
          </a:p>
          <a:p>
            <a:pPr algn="ctr"/>
            <a:endParaRPr lang="fr-FR" sz="1000" dirty="0"/>
          </a:p>
        </p:txBody>
      </p:sp>
      <p:sp>
        <p:nvSpPr>
          <p:cNvPr id="7" name="Triangle isocèle 6"/>
          <p:cNvSpPr/>
          <p:nvPr/>
        </p:nvSpPr>
        <p:spPr>
          <a:xfrm rot="10800000">
            <a:off x="4286248" y="2071677"/>
            <a:ext cx="1214446" cy="785818"/>
          </a:xfrm>
          <a:prstGeom prst="triangle">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800" dirty="0"/>
          </a:p>
        </p:txBody>
      </p:sp>
      <p:sp>
        <p:nvSpPr>
          <p:cNvPr id="8" name="ZoneTexte 7"/>
          <p:cNvSpPr txBox="1"/>
          <p:nvPr/>
        </p:nvSpPr>
        <p:spPr>
          <a:xfrm>
            <a:off x="4500562" y="2071678"/>
            <a:ext cx="714380" cy="400110"/>
          </a:xfrm>
          <a:prstGeom prst="rect">
            <a:avLst/>
          </a:prstGeom>
          <a:noFill/>
        </p:spPr>
        <p:txBody>
          <a:bodyPr wrap="square" rtlCol="0">
            <a:spAutoFit/>
          </a:bodyPr>
          <a:lstStyle/>
          <a:p>
            <a:pPr algn="ctr"/>
            <a:r>
              <a:rPr lang="fr-FR" sz="2000" dirty="0" smtClean="0"/>
              <a:t>ET </a:t>
            </a:r>
            <a:endParaRPr lang="fr-FR" sz="2000" dirty="0"/>
          </a:p>
        </p:txBody>
      </p:sp>
      <p:sp>
        <p:nvSpPr>
          <p:cNvPr id="9" name="Rectangle 8"/>
          <p:cNvSpPr/>
          <p:nvPr/>
        </p:nvSpPr>
        <p:spPr>
          <a:xfrm>
            <a:off x="3857620" y="2857496"/>
            <a:ext cx="2143140" cy="1428760"/>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r>
              <a:rPr lang="fr-FR" sz="1000" dirty="0" smtClean="0"/>
              <a:t>          </a:t>
            </a:r>
          </a:p>
          <a:p>
            <a:endParaRPr lang="fr-FR" sz="1000" dirty="0" smtClean="0"/>
          </a:p>
          <a:p>
            <a:endParaRPr lang="fr-FR" sz="1000" dirty="0" smtClean="0"/>
          </a:p>
          <a:p>
            <a:endParaRPr lang="fr-FR" sz="1000" dirty="0" smtClean="0"/>
          </a:p>
          <a:p>
            <a:r>
              <a:rPr lang="fr-FR" sz="1000" dirty="0" smtClean="0"/>
              <a:t>           </a:t>
            </a:r>
          </a:p>
          <a:p>
            <a:endParaRPr lang="fr-FR" sz="1000" dirty="0" smtClean="0"/>
          </a:p>
          <a:p>
            <a:r>
              <a:rPr lang="fr-FR" sz="1000" dirty="0" smtClean="0"/>
              <a:t>                        Toujours  </a:t>
            </a:r>
            <a:endParaRPr lang="fr-FR" sz="1000" dirty="0"/>
          </a:p>
        </p:txBody>
      </p:sp>
      <p:sp>
        <p:nvSpPr>
          <p:cNvPr id="10" name="ZoneTexte 9"/>
          <p:cNvSpPr txBox="1"/>
          <p:nvPr/>
        </p:nvSpPr>
        <p:spPr>
          <a:xfrm>
            <a:off x="3929058" y="3000372"/>
            <a:ext cx="2143140" cy="846386"/>
          </a:xfrm>
          <a:prstGeom prst="rect">
            <a:avLst/>
          </a:prstGeom>
          <a:noFill/>
        </p:spPr>
        <p:txBody>
          <a:bodyPr wrap="square" rtlCol="0">
            <a:spAutoFit/>
          </a:bodyPr>
          <a:lstStyle/>
          <a:p>
            <a:pPr>
              <a:buFontTx/>
              <a:buChar char="-"/>
            </a:pPr>
            <a:r>
              <a:rPr lang="fr-FR" sz="1000" dirty="0" smtClean="0"/>
              <a:t>Faire la modification sur le dossier </a:t>
            </a:r>
          </a:p>
          <a:p>
            <a:pPr>
              <a:buFontTx/>
              <a:buChar char="-"/>
            </a:pPr>
            <a:r>
              <a:rPr lang="fr-FR" sz="1000" dirty="0" smtClean="0"/>
              <a:t> classe le document </a:t>
            </a:r>
          </a:p>
          <a:p>
            <a:pPr>
              <a:buFontTx/>
              <a:buChar char="-"/>
            </a:pPr>
            <a:r>
              <a:rPr lang="fr-FR" sz="1000" dirty="0" smtClean="0"/>
              <a:t> change les dates de blocage de droit de pension </a:t>
            </a:r>
          </a:p>
          <a:p>
            <a:pPr>
              <a:buFontTx/>
              <a:buChar char="-"/>
            </a:pPr>
            <a:endParaRPr lang="fr-FR" sz="900" dirty="0" smtClean="0"/>
          </a:p>
        </p:txBody>
      </p:sp>
      <p:cxnSp>
        <p:nvCxnSpPr>
          <p:cNvPr id="14" name="Connecteur droit avec flèche 13"/>
          <p:cNvCxnSpPr/>
          <p:nvPr/>
        </p:nvCxnSpPr>
        <p:spPr>
          <a:xfrm rot="16200000" flipH="1">
            <a:off x="4071934" y="1714488"/>
            <a:ext cx="428628" cy="28575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6" name="Connecteur droit avec flèche 15"/>
          <p:cNvCxnSpPr/>
          <p:nvPr/>
        </p:nvCxnSpPr>
        <p:spPr>
          <a:xfrm rot="5400000">
            <a:off x="5357818" y="1643050"/>
            <a:ext cx="500066" cy="35719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3857620" y="3786190"/>
            <a:ext cx="2143140"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0" name="Connecteur droit avec flèche 19"/>
          <p:cNvCxnSpPr/>
          <p:nvPr/>
        </p:nvCxnSpPr>
        <p:spPr>
          <a:xfrm rot="16200000" flipH="1">
            <a:off x="5322099" y="4536289"/>
            <a:ext cx="857256" cy="35719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2" name="Connecteur droit avec flèche 21"/>
          <p:cNvCxnSpPr/>
          <p:nvPr/>
        </p:nvCxnSpPr>
        <p:spPr>
          <a:xfrm rot="5400000">
            <a:off x="3679025" y="4393413"/>
            <a:ext cx="785818" cy="57150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3000"/>
                            </p:stCondLst>
                            <p:childTnLst>
                              <p:par>
                                <p:cTn id="9" presetID="5" presetClass="entr" presetSubtype="10" fill="hold" grpId="0"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par>
                                <p:cTn id="12" presetID="5" presetClass="entr" presetSubtype="10" fill="hold" grpId="0"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checkerboard(across)">
                                      <p:cBhvr>
                                        <p:cTn id="14" dur="2000"/>
                                        <p:tgtEl>
                                          <p:spTgt spid="3"/>
                                        </p:tgtEl>
                                      </p:cBhvr>
                                    </p:animEffect>
                                  </p:childTnLst>
                                </p:cTn>
                              </p:par>
                              <p:par>
                                <p:cTn id="15" presetID="5" presetClass="entr" presetSubtype="10" fill="hold" nodeType="withEffect">
                                  <p:stCondLst>
                                    <p:cond delay="500"/>
                                  </p:stCondLst>
                                  <p:childTnLst>
                                    <p:set>
                                      <p:cBhvr>
                                        <p:cTn id="16" dur="1" fill="hold">
                                          <p:stCondLst>
                                            <p:cond delay="0"/>
                                          </p:stCondLst>
                                        </p:cTn>
                                        <p:tgtEl>
                                          <p:spTgt spid="16"/>
                                        </p:tgtEl>
                                        <p:attrNameLst>
                                          <p:attrName>style.visibility</p:attrName>
                                        </p:attrNameLst>
                                      </p:cBhvr>
                                      <p:to>
                                        <p:strVal val="visible"/>
                                      </p:to>
                                    </p:set>
                                    <p:animEffect transition="in" filter="checkerboard(across)">
                                      <p:cBhvr>
                                        <p:cTn id="17" dur="2000"/>
                                        <p:tgtEl>
                                          <p:spTgt spid="16"/>
                                        </p:tgtEl>
                                      </p:cBhvr>
                                    </p:animEffect>
                                  </p:childTnLst>
                                </p:cTn>
                              </p:par>
                              <p:par>
                                <p:cTn id="18" presetID="5" presetClass="entr" presetSubtype="10" fill="hold" nodeType="with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checkerboard(across)">
                                      <p:cBhvr>
                                        <p:cTn id="20" dur="2000"/>
                                        <p:tgtEl>
                                          <p:spTgt spid="14"/>
                                        </p:tgtEl>
                                      </p:cBhvr>
                                    </p:animEffect>
                                  </p:childTnLst>
                                </p:cTn>
                              </p:par>
                              <p:par>
                                <p:cTn id="21" presetID="5" presetClass="entr" presetSubtype="10" fill="hold" grpId="0" nodeType="with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checkerboard(across)">
                                      <p:cBhvr>
                                        <p:cTn id="23" dur="2000"/>
                                        <p:tgtEl>
                                          <p:spTgt spid="8"/>
                                        </p:tgtEl>
                                      </p:cBhvr>
                                    </p:animEffect>
                                  </p:childTnLst>
                                </p:cTn>
                              </p:par>
                              <p:par>
                                <p:cTn id="24" presetID="5" presetClass="entr" presetSubtype="10" fill="hold" grpId="0" nodeType="withEffect">
                                  <p:stCondLst>
                                    <p:cond delay="500"/>
                                  </p:stCondLst>
                                  <p:childTnLst>
                                    <p:set>
                                      <p:cBhvr>
                                        <p:cTn id="25" dur="1" fill="hold">
                                          <p:stCondLst>
                                            <p:cond delay="0"/>
                                          </p:stCondLst>
                                        </p:cTn>
                                        <p:tgtEl>
                                          <p:spTgt spid="7"/>
                                        </p:tgtEl>
                                        <p:attrNameLst>
                                          <p:attrName>style.visibility</p:attrName>
                                        </p:attrNameLst>
                                      </p:cBhvr>
                                      <p:to>
                                        <p:strVal val="visible"/>
                                      </p:to>
                                    </p:set>
                                    <p:animEffect transition="in" filter="checkerboard(across)">
                                      <p:cBhvr>
                                        <p:cTn id="26" dur="2000"/>
                                        <p:tgtEl>
                                          <p:spTgt spid="7"/>
                                        </p:tgtEl>
                                      </p:cBhvr>
                                    </p:animEffect>
                                  </p:childTnLst>
                                </p:cTn>
                              </p:par>
                              <p:par>
                                <p:cTn id="27" presetID="5" presetClass="entr" presetSubtype="10" fill="hold" grpId="0" nodeType="withEffect">
                                  <p:stCondLst>
                                    <p:cond delay="500"/>
                                  </p:stCondLst>
                                  <p:childTnLst>
                                    <p:set>
                                      <p:cBhvr>
                                        <p:cTn id="28" dur="1" fill="hold">
                                          <p:stCondLst>
                                            <p:cond delay="0"/>
                                          </p:stCondLst>
                                        </p:cTn>
                                        <p:tgtEl>
                                          <p:spTgt spid="9"/>
                                        </p:tgtEl>
                                        <p:attrNameLst>
                                          <p:attrName>style.visibility</p:attrName>
                                        </p:attrNameLst>
                                      </p:cBhvr>
                                      <p:to>
                                        <p:strVal val="visible"/>
                                      </p:to>
                                    </p:set>
                                    <p:animEffect transition="in" filter="checkerboard(across)">
                                      <p:cBhvr>
                                        <p:cTn id="29" dur="2000"/>
                                        <p:tgtEl>
                                          <p:spTgt spid="9"/>
                                        </p:tgtEl>
                                      </p:cBhvr>
                                    </p:animEffect>
                                  </p:childTnLst>
                                </p:cTn>
                              </p:par>
                              <p:par>
                                <p:cTn id="30" presetID="5" presetClass="entr" presetSubtype="10" fill="hold" grpId="0" nodeType="withEffect">
                                  <p:stCondLst>
                                    <p:cond delay="500"/>
                                  </p:stCondLst>
                                  <p:childTnLst>
                                    <p:set>
                                      <p:cBhvr>
                                        <p:cTn id="31" dur="1" fill="hold">
                                          <p:stCondLst>
                                            <p:cond delay="0"/>
                                          </p:stCondLst>
                                        </p:cTn>
                                        <p:tgtEl>
                                          <p:spTgt spid="10"/>
                                        </p:tgtEl>
                                        <p:attrNameLst>
                                          <p:attrName>style.visibility</p:attrName>
                                        </p:attrNameLst>
                                      </p:cBhvr>
                                      <p:to>
                                        <p:strVal val="visible"/>
                                      </p:to>
                                    </p:set>
                                    <p:animEffect transition="in" filter="checkerboard(across)">
                                      <p:cBhvr>
                                        <p:cTn id="32" dur="2000"/>
                                        <p:tgtEl>
                                          <p:spTgt spid="10"/>
                                        </p:tgtEl>
                                      </p:cBhvr>
                                    </p:animEffect>
                                  </p:childTnLst>
                                </p:cTn>
                              </p:par>
                              <p:par>
                                <p:cTn id="33" presetID="5" presetClass="entr" presetSubtype="10" fill="hold" nodeType="withEffect">
                                  <p:stCondLst>
                                    <p:cond delay="500"/>
                                  </p:stCondLst>
                                  <p:childTnLst>
                                    <p:set>
                                      <p:cBhvr>
                                        <p:cTn id="34" dur="1" fill="hold">
                                          <p:stCondLst>
                                            <p:cond delay="0"/>
                                          </p:stCondLst>
                                        </p:cTn>
                                        <p:tgtEl>
                                          <p:spTgt spid="18"/>
                                        </p:tgtEl>
                                        <p:attrNameLst>
                                          <p:attrName>style.visibility</p:attrName>
                                        </p:attrNameLst>
                                      </p:cBhvr>
                                      <p:to>
                                        <p:strVal val="visible"/>
                                      </p:to>
                                    </p:set>
                                    <p:animEffect transition="in" filter="checkerboard(across)">
                                      <p:cBhvr>
                                        <p:cTn id="35" dur="2000"/>
                                        <p:tgtEl>
                                          <p:spTgt spid="18"/>
                                        </p:tgtEl>
                                      </p:cBhvr>
                                    </p:animEffect>
                                  </p:childTnLst>
                                </p:cTn>
                              </p:par>
                              <p:par>
                                <p:cTn id="36" presetID="5" presetClass="entr" presetSubtype="10" fill="hold" nodeType="withEffect">
                                  <p:stCondLst>
                                    <p:cond delay="500"/>
                                  </p:stCondLst>
                                  <p:childTnLst>
                                    <p:set>
                                      <p:cBhvr>
                                        <p:cTn id="37" dur="1" fill="hold">
                                          <p:stCondLst>
                                            <p:cond delay="0"/>
                                          </p:stCondLst>
                                        </p:cTn>
                                        <p:tgtEl>
                                          <p:spTgt spid="20"/>
                                        </p:tgtEl>
                                        <p:attrNameLst>
                                          <p:attrName>style.visibility</p:attrName>
                                        </p:attrNameLst>
                                      </p:cBhvr>
                                      <p:to>
                                        <p:strVal val="visible"/>
                                      </p:to>
                                    </p:set>
                                    <p:animEffect transition="in" filter="checkerboard(across)">
                                      <p:cBhvr>
                                        <p:cTn id="38" dur="2000"/>
                                        <p:tgtEl>
                                          <p:spTgt spid="20"/>
                                        </p:tgtEl>
                                      </p:cBhvr>
                                    </p:animEffect>
                                  </p:childTnLst>
                                </p:cTn>
                              </p:par>
                              <p:par>
                                <p:cTn id="39" presetID="5" presetClass="entr" presetSubtype="10" fill="hold" nodeType="withEffect">
                                  <p:stCondLst>
                                    <p:cond delay="500"/>
                                  </p:stCondLst>
                                  <p:childTnLst>
                                    <p:set>
                                      <p:cBhvr>
                                        <p:cTn id="40" dur="1" fill="hold">
                                          <p:stCondLst>
                                            <p:cond delay="0"/>
                                          </p:stCondLst>
                                        </p:cTn>
                                        <p:tgtEl>
                                          <p:spTgt spid="22"/>
                                        </p:tgtEl>
                                        <p:attrNameLst>
                                          <p:attrName>style.visibility</p:attrName>
                                        </p:attrNameLst>
                                      </p:cBhvr>
                                      <p:to>
                                        <p:strVal val="visible"/>
                                      </p:to>
                                    </p:set>
                                    <p:animEffect transition="in" filter="checkerboard(across)">
                                      <p:cBhvr>
                                        <p:cTn id="41" dur="2000"/>
                                        <p:tgtEl>
                                          <p:spTgt spid="22"/>
                                        </p:tgtEl>
                                      </p:cBhvr>
                                    </p:animEffect>
                                  </p:childTnLst>
                                </p:cTn>
                              </p:par>
                              <p:par>
                                <p:cTn id="42" presetID="5" presetClass="entr" presetSubtype="10" fill="hold" grpId="0" nodeType="withEffect">
                                  <p:stCondLst>
                                    <p:cond delay="500"/>
                                  </p:stCondLst>
                                  <p:childTnLst>
                                    <p:set>
                                      <p:cBhvr>
                                        <p:cTn id="43" dur="1" fill="hold">
                                          <p:stCondLst>
                                            <p:cond delay="0"/>
                                          </p:stCondLst>
                                        </p:cTn>
                                        <p:tgtEl>
                                          <p:spTgt spid="6"/>
                                        </p:tgtEl>
                                        <p:attrNameLst>
                                          <p:attrName>style.visibility</p:attrName>
                                        </p:attrNameLst>
                                      </p:cBhvr>
                                      <p:to>
                                        <p:strVal val="visible"/>
                                      </p:to>
                                    </p:set>
                                    <p:animEffect transition="in" filter="checkerboard(across)">
                                      <p:cBhvr>
                                        <p:cTn id="44" dur="2000"/>
                                        <p:tgtEl>
                                          <p:spTgt spid="6"/>
                                        </p:tgtEl>
                                      </p:cBhvr>
                                    </p:animEffect>
                                  </p:childTnLst>
                                </p:cTn>
                              </p:par>
                              <p:par>
                                <p:cTn id="45" presetID="5" presetClass="entr" presetSubtype="10" fill="hold" grpId="0" nodeType="withEffect">
                                  <p:stCondLst>
                                    <p:cond delay="500"/>
                                  </p:stCondLst>
                                  <p:childTnLst>
                                    <p:set>
                                      <p:cBhvr>
                                        <p:cTn id="46" dur="1" fill="hold">
                                          <p:stCondLst>
                                            <p:cond delay="0"/>
                                          </p:stCondLst>
                                        </p:cTn>
                                        <p:tgtEl>
                                          <p:spTgt spid="5"/>
                                        </p:tgtEl>
                                        <p:attrNameLst>
                                          <p:attrName>style.visibility</p:attrName>
                                        </p:attrNameLst>
                                      </p:cBhvr>
                                      <p:to>
                                        <p:strVal val="visible"/>
                                      </p:to>
                                    </p:set>
                                    <p:animEffect transition="in" filter="checkerboard(across)">
                                      <p:cBhvr>
                                        <p:cTn id="4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animBg="1"/>
      <p:bldP spid="6" grpId="0" animBg="1"/>
      <p:bldP spid="7" grpId="0" animBg="1"/>
      <p:bldP spid="8" grpId="0"/>
      <p:bldP spid="9" grpId="0" animBg="1"/>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357166"/>
            <a:ext cx="7851648" cy="1828800"/>
          </a:xfrm>
        </p:spPr>
        <p:txBody>
          <a:bodyPr/>
          <a:lstStyle/>
          <a:p>
            <a:pPr lvl="0" algn="l"/>
            <a:r>
              <a:rPr lang="fr-FR" dirty="0" smtClean="0">
                <a:solidFill>
                  <a:schemeClr val="accent1">
                    <a:lumMod val="75000"/>
                  </a:schemeClr>
                </a:solidFill>
              </a:rPr>
              <a:t>Conclusion : </a:t>
            </a:r>
            <a:r>
              <a:rPr lang="fr-FR" dirty="0" smtClean="0"/>
              <a:t/>
            </a:r>
            <a:br>
              <a:rPr lang="fr-FR" dirty="0" smtClean="0"/>
            </a:br>
            <a:endParaRPr lang="fr-FR" dirty="0"/>
          </a:p>
        </p:txBody>
      </p:sp>
      <p:sp>
        <p:nvSpPr>
          <p:cNvPr id="3" name="Sous-titre 2"/>
          <p:cNvSpPr>
            <a:spLocks noGrp="1"/>
          </p:cNvSpPr>
          <p:nvPr>
            <p:ph type="subTitle" idx="1"/>
          </p:nvPr>
        </p:nvSpPr>
        <p:spPr>
          <a:xfrm>
            <a:off x="533400" y="1571612"/>
            <a:ext cx="7854696" cy="4786346"/>
          </a:xfrm>
        </p:spPr>
        <p:txBody>
          <a:bodyPr/>
          <a:lstStyle/>
          <a:p>
            <a:pPr algn="l"/>
            <a:r>
              <a:rPr lang="fr-FR" dirty="0" smtClean="0"/>
              <a:t> Dans ce chapitre, nous avons étudié les différentes étapes de la méthode </a:t>
            </a:r>
            <a:r>
              <a:rPr lang="fr-FR" b="1" dirty="0" smtClean="0"/>
              <a:t>Merise </a:t>
            </a:r>
            <a:r>
              <a:rPr lang="fr-FR" dirty="0" smtClean="0"/>
              <a:t>(étape conceptuelle) appliquée à l’automatisation des phases étudiés  pour les quelles il sera nécessaire de passe à un niveau physique de description. </a:t>
            </a:r>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0"/>
            <a:ext cx="9144000" cy="6858000"/>
          </a:xfrm>
          <a:prstGeom prst="bevel">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8" name="Titre 3"/>
          <p:cNvSpPr txBox="1">
            <a:spLocks/>
          </p:cNvSpPr>
          <p:nvPr/>
        </p:nvSpPr>
        <p:spPr>
          <a:xfrm>
            <a:off x="642910" y="357166"/>
            <a:ext cx="7851648" cy="769441"/>
          </a:xfrm>
          <a:prstGeom prst="rect">
            <a:avLst/>
          </a:prstGeom>
          <a:noFill/>
          <a:ln>
            <a:noFill/>
          </a:ln>
        </p:spPr>
        <p:txBody>
          <a:bodyPr vert="horz" wrap="square" lIns="91440" tIns="45720" rIns="91440" bIns="45720" anchor="b">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400" b="1" i="0" u="none" strike="noStrike" kern="1200" cap="none" spc="0" normalizeH="0" baseline="0" noProof="0" dirty="0" smtClean="0">
                <a:ln w="11430"/>
                <a:solidFill>
                  <a:schemeClr val="tx2"/>
                </a:solidFill>
                <a:effectLst>
                  <a:outerShdw blurRad="50800" dist="39000" dir="5460000" algn="tl">
                    <a:srgbClr val="000000">
                      <a:alpha val="38000"/>
                    </a:srgbClr>
                  </a:outerShdw>
                </a:effectLst>
                <a:uLnTx/>
                <a:uFillTx/>
                <a:latin typeface="+mj-lt"/>
                <a:ea typeface="+mj-ea"/>
                <a:cs typeface="+mj-cs"/>
              </a:rPr>
              <a:t>Chapitre N° 03</a:t>
            </a:r>
            <a:endParaRPr kumimoji="0" lang="fr-FR" sz="4400" b="1" i="0" u="none" strike="noStrike" kern="1200" cap="none" spc="0" normalizeH="0" baseline="0" noProof="0" dirty="0">
              <a:ln w="11430"/>
              <a:solidFill>
                <a:schemeClr val="tx2"/>
              </a:solidFill>
              <a:effectLst>
                <a:outerShdw blurRad="50800" dist="39000" dir="5460000" algn="tl">
                  <a:srgbClr val="000000">
                    <a:alpha val="38000"/>
                  </a:srgbClr>
                </a:outerShdw>
              </a:effectLst>
              <a:uLnTx/>
              <a:uFillTx/>
              <a:latin typeface="+mj-lt"/>
              <a:ea typeface="+mj-ea"/>
              <a:cs typeface="+mj-cs"/>
            </a:endParaRPr>
          </a:p>
        </p:txBody>
      </p:sp>
      <p:sp>
        <p:nvSpPr>
          <p:cNvPr id="11" name="Sous-titre 4"/>
          <p:cNvSpPr txBox="1">
            <a:spLocks/>
          </p:cNvSpPr>
          <p:nvPr/>
        </p:nvSpPr>
        <p:spPr>
          <a:xfrm>
            <a:off x="642910" y="1071546"/>
            <a:ext cx="7854696" cy="1766637"/>
          </a:xfrm>
          <a:prstGeom prst="rect">
            <a:avLst/>
          </a:prstGeom>
          <a:noFill/>
        </p:spPr>
        <p:txBody>
          <a:bodyPr vert="horz" wrap="square" lIns="91440" tIns="45720" rIns="91440" bIns="45720">
            <a:spAutoFit/>
          </a:bodyPr>
          <a:lstStyle/>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lang="fr-FR" sz="3200" b="1"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rPr>
              <a:t>Ẽ</a:t>
            </a:r>
            <a:r>
              <a:rPr kumimoji="0" lang="fr-FR" sz="3200" b="1" i="0" u="none" strike="noStrike" kern="1200" cap="none" spc="0" normalizeH="0" baseline="0" noProof="0" dirty="0" err="1"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tude</a:t>
            </a: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 logique </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Et</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physique </a:t>
            </a:r>
          </a:p>
        </p:txBody>
      </p:sp>
      <p:sp>
        <p:nvSpPr>
          <p:cNvPr id="112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11265" name="WordArt 1"/>
          <p:cNvSpPr>
            <a:spLocks noChangeArrowheads="1" noChangeShapeType="1" noTextEdit="1"/>
          </p:cNvSpPr>
          <p:nvPr/>
        </p:nvSpPr>
        <p:spPr bwMode="auto">
          <a:xfrm>
            <a:off x="1000100" y="2857496"/>
            <a:ext cx="1857388" cy="714380"/>
          </a:xfrm>
          <a:prstGeom prst="rect">
            <a:avLst/>
          </a:prstGeom>
        </p:spPr>
        <p:txBody>
          <a:bodyPr wrap="none" fromWordArt="1">
            <a:prstTxWarp prst="textPlain">
              <a:avLst>
                <a:gd name="adj" fmla="val 50000"/>
              </a:avLst>
            </a:prstTxWarp>
          </a:bodyPr>
          <a:lstStyle/>
          <a:p>
            <a:pPr algn="ctr" rtl="0"/>
            <a:r>
              <a:rPr lang="fr-FR" sz="2000" u="sng"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Objectif </a:t>
            </a:r>
            <a:r>
              <a:rPr lang="fr-FR" sz="2000"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a:t>
            </a:r>
            <a:endParaRPr lang="fr-FR" sz="2000" kern="10" spc="0" dirty="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endParaRPr>
          </a:p>
        </p:txBody>
      </p:sp>
      <p:sp>
        <p:nvSpPr>
          <p:cNvPr id="11267" name="Rectangle 3"/>
          <p:cNvSpPr>
            <a:spLocks noChangeArrowheads="1"/>
          </p:cNvSpPr>
          <p:nvPr/>
        </p:nvSpPr>
        <p:spPr bwMode="auto">
          <a:xfrm>
            <a:off x="642910" y="3571876"/>
            <a:ext cx="7643866"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600" b="0" i="0" u="none" strike="noStrike" cap="none" normalizeH="0" baseline="0" dirty="0" smtClean="0">
                <a:ln>
                  <a:noFill/>
                </a:ln>
                <a:solidFill>
                  <a:srgbClr val="FF0000"/>
                </a:solidFill>
                <a:effectLst/>
                <a:latin typeface="Arial" pitchFamily="34" charset="0"/>
                <a:ea typeface="Calibri" pitchFamily="34" charset="0"/>
                <a:cs typeface="Arial" pitchFamily="34" charset="0"/>
              </a:rPr>
              <a:t>   </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Exposition du mod</a:t>
            </a:r>
            <a:r>
              <a:rPr kumimoji="0" lang="fr-FR" sz="3200" b="0" i="0" u="none" strike="noStrike" cap="none" normalizeH="0" baseline="0" dirty="0" smtClean="0">
                <a:ln>
                  <a:noFill/>
                </a:ln>
                <a:solidFill>
                  <a:srgbClr val="000000"/>
                </a:solidFill>
                <a:effectLst/>
                <a:latin typeface="Calibri"/>
                <a:ea typeface="Calibri" pitchFamily="34" charset="0"/>
                <a:cs typeface="Times New Roman" pitchFamily="18" charset="0"/>
              </a:rPr>
              <a:t>è</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le logique des donn</a:t>
            </a:r>
            <a:r>
              <a:rPr kumimoji="0" lang="fr-FR" sz="32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es </a:t>
            </a:r>
            <a:r>
              <a:rPr kumimoji="0" lang="fr-FR" sz="3200" b="1" i="0" u="none" strike="noStrike" cap="none" normalizeH="0" baseline="0" dirty="0" smtClean="0">
                <a:ln>
                  <a:noFill/>
                </a:ln>
                <a:solidFill>
                  <a:srgbClr val="000000"/>
                </a:solidFill>
                <a:effectLst/>
                <a:latin typeface="Calibri" pitchFamily="34" charset="0"/>
                <a:ea typeface="Calibri" pitchFamily="34" charset="0"/>
                <a:cs typeface="Arial" pitchFamily="34" charset="0"/>
              </a:rPr>
              <a:t>(</a:t>
            </a:r>
            <a:r>
              <a:rPr kumimoji="0" lang="fr-FR" sz="32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MLD</a:t>
            </a:r>
            <a:r>
              <a:rPr kumimoji="0" lang="fr-FR" sz="3200" b="1" i="0" u="none" strike="noStrike" cap="none" normalizeH="0" baseline="0" dirty="0" smtClean="0">
                <a:ln>
                  <a:noFill/>
                </a:ln>
                <a:solidFill>
                  <a:srgbClr val="000000"/>
                </a:solidFill>
                <a:effectLst/>
                <a:latin typeface="Calibri" pitchFamily="34" charset="0"/>
                <a:ea typeface="Calibri" pitchFamily="34" charset="0"/>
                <a:cs typeface="Arial" pitchFamily="34" charset="0"/>
              </a:rPr>
              <a:t>), </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et mod</a:t>
            </a:r>
            <a:r>
              <a:rPr kumimoji="0" lang="fr-FR" sz="3200" b="0" i="0" u="none" strike="noStrike" cap="none" normalizeH="0" baseline="0" dirty="0" smtClean="0">
                <a:ln>
                  <a:noFill/>
                </a:ln>
                <a:solidFill>
                  <a:srgbClr val="000000"/>
                </a:solidFill>
                <a:effectLst/>
                <a:latin typeface="Calibri"/>
                <a:ea typeface="Calibri" pitchFamily="34" charset="0"/>
                <a:cs typeface="Times New Roman" pitchFamily="18" charset="0"/>
              </a:rPr>
              <a:t>è</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le</a:t>
            </a:r>
            <a:r>
              <a:rPr kumimoji="0" lang="fr-F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physique des donn</a:t>
            </a:r>
            <a:r>
              <a:rPr kumimoji="0" lang="fr-FR" sz="32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es </a:t>
            </a:r>
            <a:r>
              <a:rPr kumimoji="0" lang="fr-FR" sz="3200" b="1" i="0" u="none" strike="noStrike" cap="none" normalizeH="0" baseline="0" dirty="0" smtClean="0">
                <a:ln>
                  <a:noFill/>
                </a:ln>
                <a:solidFill>
                  <a:srgbClr val="000000"/>
                </a:solidFill>
                <a:effectLst/>
                <a:latin typeface="Calibri" pitchFamily="34" charset="0"/>
                <a:ea typeface="Calibri" pitchFamily="34" charset="0"/>
                <a:cs typeface="Arial" pitchFamily="34" charset="0"/>
              </a:rPr>
              <a:t>(</a:t>
            </a:r>
            <a:r>
              <a:rPr kumimoji="0" lang="fr-FR" sz="32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MPD</a:t>
            </a:r>
            <a:r>
              <a:rPr kumimoji="0" lang="fr-FR" sz="3200" b="1" i="0" u="none" strike="noStrike" cap="none" normalizeH="0" baseline="0" dirty="0" smtClean="0">
                <a:ln>
                  <a:noFill/>
                </a:ln>
                <a:solidFill>
                  <a:srgbClr val="000000"/>
                </a:solidFill>
                <a:effectLst/>
                <a:latin typeface="Calibri" pitchFamily="34" charset="0"/>
                <a:ea typeface="Calibri" pitchFamily="34" charset="0"/>
                <a:cs typeface="Arial" pitchFamily="34" charset="0"/>
              </a:rPr>
              <a:t>).</a:t>
            </a:r>
            <a:r>
              <a:rPr kumimoji="0" lang="fr-F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2000"/>
                                        <p:tgtEl>
                                          <p:spTgt spid="8"/>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anim calcmode="lin" valueType="num">
                                      <p:cBhvr>
                                        <p:cTn id="11" dur="2000" fill="hold"/>
                                        <p:tgtEl>
                                          <p:spTgt spid="11"/>
                                        </p:tgtEl>
                                        <p:attrNameLst>
                                          <p:attrName>style.rotation</p:attrName>
                                        </p:attrNameLst>
                                      </p:cBhvr>
                                      <p:tavLst>
                                        <p:tav tm="0">
                                          <p:val>
                                            <p:fltVal val="720"/>
                                          </p:val>
                                        </p:tav>
                                        <p:tav tm="100000">
                                          <p:val>
                                            <p:fltVal val="0"/>
                                          </p:val>
                                        </p:tav>
                                      </p:tavLst>
                                    </p:anim>
                                    <p:anim calcmode="lin" valueType="num">
                                      <p:cBhvr>
                                        <p:cTn id="12" dur="2000" fill="hold"/>
                                        <p:tgtEl>
                                          <p:spTgt spid="11"/>
                                        </p:tgtEl>
                                        <p:attrNameLst>
                                          <p:attrName>ppt_h</p:attrName>
                                        </p:attrNameLst>
                                      </p:cBhvr>
                                      <p:tavLst>
                                        <p:tav tm="0">
                                          <p:val>
                                            <p:fltVal val="0"/>
                                          </p:val>
                                        </p:tav>
                                        <p:tav tm="100000">
                                          <p:val>
                                            <p:strVal val="#ppt_h"/>
                                          </p:val>
                                        </p:tav>
                                      </p:tavLst>
                                    </p:anim>
                                    <p:anim calcmode="lin" valueType="num">
                                      <p:cBhvr>
                                        <p:cTn id="13" dur="2000" fill="hold"/>
                                        <p:tgtEl>
                                          <p:spTgt spid="11"/>
                                        </p:tgtEl>
                                        <p:attrNameLst>
                                          <p:attrName>ppt_w</p:attrName>
                                        </p:attrNameLst>
                                      </p:cBhvr>
                                      <p:tavLst>
                                        <p:tav tm="0">
                                          <p:val>
                                            <p:fltVal val="0"/>
                                          </p:val>
                                        </p:tav>
                                        <p:tav tm="100000">
                                          <p:val>
                                            <p:strVal val="#ppt_w"/>
                                          </p:val>
                                        </p:tav>
                                      </p:tavLst>
                                    </p:anim>
                                  </p:childTnLst>
                                </p:cTn>
                              </p:par>
                              <p:par>
                                <p:cTn id="14" presetID="5" presetClass="entr" presetSubtype="10" fill="hold" grpId="0" nodeType="withEffect">
                                  <p:stCondLst>
                                    <p:cond delay="2000"/>
                                  </p:stCondLst>
                                  <p:childTnLst>
                                    <p:set>
                                      <p:cBhvr>
                                        <p:cTn id="15" dur="1" fill="hold">
                                          <p:stCondLst>
                                            <p:cond delay="0"/>
                                          </p:stCondLst>
                                        </p:cTn>
                                        <p:tgtEl>
                                          <p:spTgt spid="11265"/>
                                        </p:tgtEl>
                                        <p:attrNameLst>
                                          <p:attrName>style.visibility</p:attrName>
                                        </p:attrNameLst>
                                      </p:cBhvr>
                                      <p:to>
                                        <p:strVal val="visible"/>
                                      </p:to>
                                    </p:set>
                                    <p:animEffect transition="in" filter="checkerboard(across)">
                                      <p:cBhvr>
                                        <p:cTn id="16" dur="2000"/>
                                        <p:tgtEl>
                                          <p:spTgt spid="11265"/>
                                        </p:tgtEl>
                                      </p:cBhvr>
                                    </p:animEffect>
                                  </p:childTnLst>
                                </p:cTn>
                              </p:par>
                              <p:par>
                                <p:cTn id="17" presetID="5" presetClass="entr" presetSubtype="10" fill="hold" grpId="0" nodeType="withEffect">
                                  <p:stCondLst>
                                    <p:cond delay="2000"/>
                                  </p:stCondLst>
                                  <p:childTnLst>
                                    <p:set>
                                      <p:cBhvr>
                                        <p:cTn id="18" dur="1" fill="hold">
                                          <p:stCondLst>
                                            <p:cond delay="0"/>
                                          </p:stCondLst>
                                        </p:cTn>
                                        <p:tgtEl>
                                          <p:spTgt spid="11267"/>
                                        </p:tgtEl>
                                        <p:attrNameLst>
                                          <p:attrName>style.visibility</p:attrName>
                                        </p:attrNameLst>
                                      </p:cBhvr>
                                      <p:to>
                                        <p:strVal val="visible"/>
                                      </p:to>
                                    </p:set>
                                    <p:animEffect transition="in" filter="checkerboard(across)">
                                      <p:cBhvr>
                                        <p:cTn id="19" dur="2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1265" grpId="0"/>
      <p:bldP spid="1126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85786" y="0"/>
            <a:ext cx="7065862" cy="1428736"/>
          </a:xfrm>
        </p:spPr>
        <p:txBody>
          <a:bodyPr>
            <a:normAutofit fontScale="90000"/>
          </a:bodyPr>
          <a:lstStyle/>
          <a:p>
            <a:pPr lvl="0" algn="l"/>
            <a:r>
              <a:rPr lang="fr-FR" sz="5300" dirty="0" smtClean="0">
                <a:solidFill>
                  <a:schemeClr val="accent1">
                    <a:lumMod val="75000"/>
                  </a:schemeClr>
                </a:solidFill>
              </a:rPr>
              <a:t>Introduction :</a:t>
            </a:r>
            <a:r>
              <a:rPr lang="fr-FR" dirty="0" smtClean="0"/>
              <a:t/>
            </a:r>
            <a:br>
              <a:rPr lang="fr-FR" dirty="0" smtClean="0"/>
            </a:br>
            <a:endParaRPr lang="fr-FR" dirty="0"/>
          </a:p>
        </p:txBody>
      </p:sp>
      <p:sp>
        <p:nvSpPr>
          <p:cNvPr id="3" name="Sous-titre 2"/>
          <p:cNvSpPr>
            <a:spLocks noGrp="1"/>
          </p:cNvSpPr>
          <p:nvPr>
            <p:ph type="subTitle" idx="1"/>
          </p:nvPr>
        </p:nvSpPr>
        <p:spPr>
          <a:xfrm>
            <a:off x="214282" y="714356"/>
            <a:ext cx="8643998" cy="5857916"/>
          </a:xfrm>
        </p:spPr>
        <p:txBody>
          <a:bodyPr>
            <a:normAutofit fontScale="85000" lnSpcReduction="20000"/>
          </a:bodyPr>
          <a:lstStyle/>
          <a:p>
            <a:pPr algn="l"/>
            <a:r>
              <a:rPr lang="fr-FR" dirty="0" smtClean="0"/>
              <a:t> </a:t>
            </a:r>
          </a:p>
          <a:p>
            <a:pPr lvl="0" algn="l"/>
            <a:r>
              <a:rPr lang="fr-FR" sz="3300" b="1" dirty="0" smtClean="0"/>
              <a:t>      Après l’étude de conceptuelle de chapitre précédent, on s’intéressé dans ce chapitre par la méthode de transformation des études conceptuelles et organisationnelles à la réalisation pratique en vue de l’exploitation des données et des informations pour satisfaire nos besoins du future système. </a:t>
            </a:r>
          </a:p>
          <a:p>
            <a:pPr algn="l"/>
            <a:r>
              <a:rPr lang="fr-FR" sz="3300" b="1" dirty="0" smtClean="0"/>
              <a:t>       Nous exposons dans ce qui suit le modèle logique des données (MCD) , le modèle physique des données  (MPD) , ainsi nous abordons en détail à travers ce chapitre l’architecture d’implémentation qui conduit à la réalisation du logiciel .  </a:t>
            </a:r>
          </a:p>
          <a:p>
            <a:pPr algn="l"/>
            <a:r>
              <a:rPr lang="fr-FR" sz="4400" b="1" dirty="0" smtClean="0"/>
              <a:t>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4500"/>
                            </p:stCondLst>
                            <p:childTnLst>
                              <p:par>
                                <p:cTn id="13" presetID="8" presetClass="entr" presetSubtype="16"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6500"/>
                            </p:stCondLst>
                            <p:childTnLst>
                              <p:par>
                                <p:cTn id="17" presetID="8" presetClass="entr" presetSubtype="16"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par>
                          <p:cTn id="20" fill="hold">
                            <p:stCondLst>
                              <p:cond delay="8500"/>
                            </p:stCondLst>
                            <p:childTnLst>
                              <p:par>
                                <p:cTn id="21" presetID="8" presetClass="entr" presetSubtype="16"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amond(in)">
                                      <p:cBhvr>
                                        <p:cTn id="23"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33400" y="214290"/>
            <a:ext cx="7854696" cy="6429420"/>
          </a:xfrm>
        </p:spPr>
        <p:txBody>
          <a:bodyPr>
            <a:normAutofit fontScale="92500" lnSpcReduction="10000"/>
          </a:bodyPr>
          <a:lstStyle/>
          <a:p>
            <a:pPr lvl="0" algn="l"/>
            <a:r>
              <a:rPr lang="fr-FR" sz="2800" b="1" dirty="0" smtClean="0">
                <a:solidFill>
                  <a:schemeClr val="accent1">
                    <a:lumMod val="75000"/>
                  </a:schemeClr>
                </a:solidFill>
              </a:rPr>
              <a:t>1- le modèle logique des données : </a:t>
            </a:r>
          </a:p>
          <a:p>
            <a:pPr algn="l"/>
            <a:r>
              <a:rPr lang="fr-FR" sz="2800" b="1" dirty="0" smtClean="0">
                <a:solidFill>
                  <a:srgbClr val="FF0000"/>
                </a:solidFill>
              </a:rPr>
              <a:t>1-1- Définition : </a:t>
            </a:r>
          </a:p>
          <a:p>
            <a:pPr algn="l"/>
            <a:r>
              <a:rPr lang="fr-FR" sz="2800" b="1" dirty="0" smtClean="0"/>
              <a:t>        Le MLD ajoute an modèle conceptuel des données la notion d’organisation, le MLD indique donc comment les données seront organisées ? . </a:t>
            </a:r>
          </a:p>
          <a:p>
            <a:pPr algn="l"/>
            <a:r>
              <a:rPr lang="fr-FR" sz="2800" b="1" dirty="0" smtClean="0"/>
              <a:t>Cette formation nécessite de connaitre les moyens disponibles pour la manipulation des données : </a:t>
            </a:r>
          </a:p>
          <a:p>
            <a:pPr lvl="0" algn="l"/>
            <a:r>
              <a:rPr lang="fr-FR" sz="2800" b="1" dirty="0" smtClean="0"/>
              <a:t>Base de données relationnelle.</a:t>
            </a:r>
          </a:p>
          <a:p>
            <a:pPr lvl="0" algn="l"/>
            <a:r>
              <a:rPr lang="fr-FR" sz="2800" b="1" dirty="0" smtClean="0"/>
              <a:t>Fichiers indexés.</a:t>
            </a:r>
          </a:p>
          <a:p>
            <a:pPr algn="l"/>
            <a:r>
              <a:rPr lang="fr-FR" sz="2800" b="1" dirty="0" smtClean="0"/>
              <a:t>Nous ne traitons ici que la formalisation du MLD appliquée à une base de données relationnelle.</a:t>
            </a:r>
          </a:p>
          <a:p>
            <a:pPr algn="l"/>
            <a:r>
              <a:rPr lang="fr-FR" sz="2800" b="1" dirty="0" smtClean="0"/>
              <a:t>Les entités types du MLD sont converties aux tables dans le MLD selon les cardinalités, les associations types du MLD sont  converties en tables ou supprimées.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par>
                          <p:cTn id="8" fill="hold">
                            <p:stCondLst>
                              <p:cond delay="2000"/>
                            </p:stCondLst>
                            <p:childTnLst>
                              <p:par>
                                <p:cTn id="9" presetID="8" presetClass="entr" presetSubtype="16"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amond(in)">
                                      <p:cBhvr>
                                        <p:cTn id="11" dur="2000"/>
                                        <p:tgtEl>
                                          <p:spTgt spid="3">
                                            <p:txEl>
                                              <p:pRg st="1" end="1"/>
                                            </p:txEl>
                                          </p:spTgt>
                                        </p:tgtEl>
                                      </p:cBhvr>
                                    </p:animEffect>
                                  </p:childTnLst>
                                </p:cTn>
                              </p:par>
                            </p:childTnLst>
                          </p:cTn>
                        </p:par>
                        <p:par>
                          <p:cTn id="12" fill="hold">
                            <p:stCondLst>
                              <p:cond delay="4000"/>
                            </p:stCondLst>
                            <p:childTnLst>
                              <p:par>
                                <p:cTn id="13" presetID="8" presetClass="entr" presetSubtype="16"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2000"/>
                                        <p:tgtEl>
                                          <p:spTgt spid="3">
                                            <p:txEl>
                                              <p:pRg st="2" end="2"/>
                                            </p:txEl>
                                          </p:spTgt>
                                        </p:tgtEl>
                                      </p:cBhvr>
                                    </p:animEffect>
                                  </p:childTnLst>
                                </p:cTn>
                              </p:par>
                            </p:childTnLst>
                          </p:cTn>
                        </p:par>
                        <p:par>
                          <p:cTn id="16" fill="hold">
                            <p:stCondLst>
                              <p:cond delay="6000"/>
                            </p:stCondLst>
                            <p:childTnLst>
                              <p:par>
                                <p:cTn id="17" presetID="8" presetClass="entr" presetSubtype="16"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amond(in)">
                                      <p:cBhvr>
                                        <p:cTn id="19" dur="2000"/>
                                        <p:tgtEl>
                                          <p:spTgt spid="3">
                                            <p:txEl>
                                              <p:pRg st="3" end="3"/>
                                            </p:txEl>
                                          </p:spTgt>
                                        </p:tgtEl>
                                      </p:cBhvr>
                                    </p:animEffect>
                                  </p:childTnLst>
                                </p:cTn>
                              </p:par>
                            </p:childTnLst>
                          </p:cTn>
                        </p:par>
                        <p:par>
                          <p:cTn id="20" fill="hold">
                            <p:stCondLst>
                              <p:cond delay="8000"/>
                            </p:stCondLst>
                            <p:childTnLst>
                              <p:par>
                                <p:cTn id="21" presetID="8" presetClass="entr" presetSubtype="16"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amond(in)">
                                      <p:cBhvr>
                                        <p:cTn id="23" dur="2000"/>
                                        <p:tgtEl>
                                          <p:spTgt spid="3">
                                            <p:txEl>
                                              <p:pRg st="4" end="4"/>
                                            </p:txEl>
                                          </p:spTgt>
                                        </p:tgtEl>
                                      </p:cBhvr>
                                    </p:animEffect>
                                  </p:childTnLst>
                                </p:cTn>
                              </p:par>
                            </p:childTnLst>
                          </p:cTn>
                        </p:par>
                        <p:par>
                          <p:cTn id="24" fill="hold">
                            <p:stCondLst>
                              <p:cond delay="10000"/>
                            </p:stCondLst>
                            <p:childTnLst>
                              <p:par>
                                <p:cTn id="25" presetID="8" presetClass="entr" presetSubtype="16"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2000"/>
                                        <p:tgtEl>
                                          <p:spTgt spid="3">
                                            <p:txEl>
                                              <p:pRg st="5" end="5"/>
                                            </p:txEl>
                                          </p:spTgt>
                                        </p:tgtEl>
                                      </p:cBhvr>
                                    </p:animEffect>
                                  </p:childTnLst>
                                </p:cTn>
                              </p:par>
                            </p:childTnLst>
                          </p:cTn>
                        </p:par>
                        <p:par>
                          <p:cTn id="28" fill="hold">
                            <p:stCondLst>
                              <p:cond delay="12000"/>
                            </p:stCondLst>
                            <p:childTnLst>
                              <p:par>
                                <p:cTn id="29" presetID="8" presetClass="entr" presetSubtype="16"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diamond(in)">
                                      <p:cBhvr>
                                        <p:cTn id="31" dur="2000"/>
                                        <p:tgtEl>
                                          <p:spTgt spid="3">
                                            <p:txEl>
                                              <p:pRg st="6" end="6"/>
                                            </p:txEl>
                                          </p:spTgt>
                                        </p:tgtEl>
                                      </p:cBhvr>
                                    </p:animEffect>
                                  </p:childTnLst>
                                </p:cTn>
                              </p:par>
                            </p:childTnLst>
                          </p:cTn>
                        </p:par>
                        <p:par>
                          <p:cTn id="32" fill="hold">
                            <p:stCondLst>
                              <p:cond delay="14000"/>
                            </p:stCondLst>
                            <p:childTnLst>
                              <p:par>
                                <p:cTn id="33" presetID="8" presetClass="entr" presetSubtype="16" fill="hold" grpId="0" nodeType="after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diamond(in)">
                                      <p:cBhvr>
                                        <p:cTn id="35"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3400" y="285728"/>
            <a:ext cx="7851648" cy="1428760"/>
          </a:xfrm>
        </p:spPr>
        <p:txBody>
          <a:bodyPr>
            <a:normAutofit/>
          </a:bodyPr>
          <a:lstStyle/>
          <a:p>
            <a:pPr algn="l"/>
            <a:r>
              <a:rPr lang="fr-FR" sz="3600" dirty="0" smtClean="0">
                <a:solidFill>
                  <a:schemeClr val="accent1">
                    <a:lumMod val="75000"/>
                  </a:schemeClr>
                </a:solidFill>
              </a:rPr>
              <a:t>A- relation (0,n ou 1,n ) ,( 0,n ou 1,n ) </a:t>
            </a:r>
            <a:r>
              <a:rPr lang="fr-FR" dirty="0" smtClean="0"/>
              <a:t/>
            </a:r>
            <a:br>
              <a:rPr lang="fr-FR" dirty="0" smtClean="0"/>
            </a:br>
            <a:endParaRPr lang="fr-FR" dirty="0"/>
          </a:p>
        </p:txBody>
      </p:sp>
      <p:sp>
        <p:nvSpPr>
          <p:cNvPr id="3" name="Sous-titre 2"/>
          <p:cNvSpPr>
            <a:spLocks noGrp="1"/>
          </p:cNvSpPr>
          <p:nvPr>
            <p:ph type="subTitle" idx="1"/>
          </p:nvPr>
        </p:nvSpPr>
        <p:spPr>
          <a:xfrm>
            <a:off x="533400" y="2143116"/>
            <a:ext cx="7854696" cy="4286280"/>
          </a:xfrm>
        </p:spPr>
        <p:txBody>
          <a:bodyPr/>
          <a:lstStyle/>
          <a:p>
            <a:endParaRPr lang="fr-FR" dirty="0"/>
          </a:p>
        </p:txBody>
      </p:sp>
      <p:pic>
        <p:nvPicPr>
          <p:cNvPr id="6" name="Image 5"/>
          <p:cNvPicPr/>
          <p:nvPr/>
        </p:nvPicPr>
        <p:blipFill>
          <a:blip r:embed="rId2">
            <a:lum bright="-10000" contrast="30000"/>
          </a:blip>
          <a:srcRect l="26728" t="25589" r="23068" b="16516"/>
          <a:stretch>
            <a:fillRect/>
          </a:stretch>
        </p:blipFill>
        <p:spPr bwMode="auto">
          <a:xfrm>
            <a:off x="500034" y="1643050"/>
            <a:ext cx="8001056" cy="435771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2000"/>
                                  </p:stCondLst>
                                  <p:childTnLst>
                                    <p:set>
                                      <p:cBhvr>
                                        <p:cTn id="10" dur="1" fill="hold">
                                          <p:stCondLst>
                                            <p:cond delay="0"/>
                                          </p:stCondLst>
                                        </p:cTn>
                                        <p:tgtEl>
                                          <p:spTgt spid="6"/>
                                        </p:tgtEl>
                                        <p:attrNameLst>
                                          <p:attrName>style.visibility</p:attrName>
                                        </p:attrNameLst>
                                      </p:cBhvr>
                                      <p:to>
                                        <p:strVal val="visible"/>
                                      </p:to>
                                    </p:set>
                                    <p:animEffect transition="in" filter="checkerboard(across)">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0"/>
            <a:ext cx="7956452" cy="1714488"/>
          </a:xfrm>
        </p:spPr>
        <p:txBody>
          <a:bodyPr>
            <a:normAutofit/>
          </a:bodyPr>
          <a:lstStyle/>
          <a:p>
            <a:pPr algn="l"/>
            <a:r>
              <a:rPr lang="fr-FR" sz="3200" dirty="0" smtClean="0">
                <a:solidFill>
                  <a:schemeClr val="accent1">
                    <a:lumMod val="75000"/>
                  </a:schemeClr>
                </a:solidFill>
              </a:rPr>
              <a:t>B- relation (0, n ou 1, n), (0, n ou 1,1) : </a:t>
            </a:r>
            <a:r>
              <a:rPr lang="fr-FR" dirty="0" smtClean="0"/>
              <a:t/>
            </a:r>
            <a:br>
              <a:rPr lang="fr-FR" dirty="0" smtClean="0"/>
            </a:br>
            <a:endParaRPr lang="fr-FR" dirty="0"/>
          </a:p>
        </p:txBody>
      </p:sp>
      <p:sp>
        <p:nvSpPr>
          <p:cNvPr id="3" name="Sous-titre 2"/>
          <p:cNvSpPr>
            <a:spLocks noGrp="1"/>
          </p:cNvSpPr>
          <p:nvPr>
            <p:ph type="subTitle" idx="1"/>
          </p:nvPr>
        </p:nvSpPr>
        <p:spPr>
          <a:xfrm>
            <a:off x="533400" y="2000240"/>
            <a:ext cx="8182004" cy="4572032"/>
          </a:xfrm>
        </p:spPr>
        <p:txBody>
          <a:bodyPr/>
          <a:lstStyle/>
          <a:p>
            <a:endParaRPr lang="fr-FR" dirty="0"/>
          </a:p>
        </p:txBody>
      </p:sp>
      <p:pic>
        <p:nvPicPr>
          <p:cNvPr id="4" name="Image 3"/>
          <p:cNvPicPr/>
          <p:nvPr/>
        </p:nvPicPr>
        <p:blipFill>
          <a:blip r:embed="rId2">
            <a:lum bright="-20000" contrast="30000"/>
          </a:blip>
          <a:srcRect l="26728" t="22391" r="21442" b="18433"/>
          <a:stretch>
            <a:fillRect/>
          </a:stretch>
        </p:blipFill>
        <p:spPr bwMode="auto">
          <a:xfrm>
            <a:off x="500034" y="1357298"/>
            <a:ext cx="7929618" cy="48577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0"/>
            <a:ext cx="7851648" cy="45719"/>
          </a:xfrm>
        </p:spPr>
        <p:txBody>
          <a:bodyPr>
            <a:normAutofit fontScale="90000"/>
          </a:bodyPr>
          <a:lstStyle/>
          <a:p>
            <a:endParaRPr lang="fr-FR" dirty="0"/>
          </a:p>
        </p:txBody>
      </p:sp>
      <p:sp>
        <p:nvSpPr>
          <p:cNvPr id="3" name="Sous-titre 2"/>
          <p:cNvSpPr>
            <a:spLocks noGrp="1"/>
          </p:cNvSpPr>
          <p:nvPr>
            <p:ph type="subTitle" idx="1"/>
          </p:nvPr>
        </p:nvSpPr>
        <p:spPr>
          <a:xfrm>
            <a:off x="285720" y="0"/>
            <a:ext cx="8858280" cy="6572272"/>
          </a:xfrm>
        </p:spPr>
        <p:txBody>
          <a:bodyPr>
            <a:noAutofit/>
          </a:bodyPr>
          <a:lstStyle/>
          <a:p>
            <a:pPr lvl="0" algn="l"/>
            <a:r>
              <a:rPr lang="fr-FR" sz="2000" b="1" dirty="0" smtClean="0">
                <a:solidFill>
                  <a:srgbClr val="FF0000"/>
                </a:solidFill>
              </a:rPr>
              <a:t>Description des  relations : </a:t>
            </a:r>
            <a:endParaRPr lang="fr-FR" sz="2000" dirty="0" smtClean="0">
              <a:solidFill>
                <a:srgbClr val="FF0000"/>
              </a:solidFill>
            </a:endParaRPr>
          </a:p>
          <a:p>
            <a:pPr algn="l"/>
            <a:r>
              <a:rPr lang="fr-FR" sz="2000" b="1" dirty="0" smtClean="0"/>
              <a:t>Les relations de notre système seront : </a:t>
            </a:r>
          </a:p>
          <a:p>
            <a:pPr algn="l"/>
            <a:r>
              <a:rPr lang="fr-FR" sz="2000" dirty="0" smtClean="0">
                <a:solidFill>
                  <a:srgbClr val="FF0000"/>
                </a:solidFill>
              </a:rPr>
              <a:t> -</a:t>
            </a:r>
            <a:r>
              <a:rPr lang="fr-FR" sz="2000" b="1" dirty="0" smtClean="0">
                <a:solidFill>
                  <a:srgbClr val="FF0000"/>
                </a:solidFill>
              </a:rPr>
              <a:t>période d’activité :</a:t>
            </a:r>
            <a:endParaRPr lang="fr-FR" sz="2000" dirty="0" smtClean="0">
              <a:solidFill>
                <a:srgbClr val="FF0000"/>
              </a:solidFill>
            </a:endParaRPr>
          </a:p>
          <a:p>
            <a:pPr algn="l"/>
            <a:r>
              <a:rPr lang="fr-FR" sz="2000" dirty="0" smtClean="0"/>
              <a:t>          </a:t>
            </a:r>
            <a:r>
              <a:rPr lang="fr-FR" sz="2000" b="1" dirty="0" smtClean="0"/>
              <a:t>(</a:t>
            </a:r>
            <a:r>
              <a:rPr lang="fr-FR" sz="2000" b="1" u="sng" dirty="0" smtClean="0">
                <a:solidFill>
                  <a:srgbClr val="FF0000"/>
                </a:solidFill>
              </a:rPr>
              <a:t>N°période</a:t>
            </a:r>
            <a:r>
              <a:rPr lang="fr-FR" sz="2000" b="1" dirty="0" smtClean="0"/>
              <a:t>, période-du, période –au, N°dossier-    </a:t>
            </a:r>
            <a:r>
              <a:rPr lang="fr-FR" sz="2000" b="1" dirty="0" err="1" smtClean="0"/>
              <a:t>déc</a:t>
            </a:r>
            <a:r>
              <a:rPr lang="fr-FR" sz="2000" b="1" dirty="0" smtClean="0"/>
              <a:t> *,    N°</a:t>
            </a:r>
            <a:r>
              <a:rPr lang="fr-FR" sz="2000" b="1" dirty="0" err="1" smtClean="0"/>
              <a:t>empl</a:t>
            </a:r>
            <a:r>
              <a:rPr lang="fr-FR" sz="2000" b="1" dirty="0" smtClean="0"/>
              <a:t> *)</a:t>
            </a:r>
          </a:p>
          <a:p>
            <a:pPr algn="l"/>
            <a:r>
              <a:rPr lang="fr-FR" sz="2000" dirty="0" smtClean="0">
                <a:solidFill>
                  <a:srgbClr val="FF0000"/>
                </a:solidFill>
              </a:rPr>
              <a:t>- </a:t>
            </a:r>
            <a:r>
              <a:rPr lang="fr-FR" sz="2000" b="1" dirty="0" smtClean="0">
                <a:solidFill>
                  <a:srgbClr val="FF0000"/>
                </a:solidFill>
              </a:rPr>
              <a:t>Employeur :</a:t>
            </a:r>
            <a:endParaRPr lang="fr-FR" sz="2000" dirty="0" smtClean="0">
              <a:solidFill>
                <a:srgbClr val="FF0000"/>
              </a:solidFill>
            </a:endParaRPr>
          </a:p>
          <a:p>
            <a:pPr algn="l"/>
            <a:r>
              <a:rPr lang="fr-FR" sz="2000" b="1" dirty="0" smtClean="0"/>
              <a:t>           (</a:t>
            </a:r>
            <a:r>
              <a:rPr lang="fr-FR" sz="2000" b="1" u="sng" dirty="0" smtClean="0">
                <a:solidFill>
                  <a:srgbClr val="FF0000"/>
                </a:solidFill>
              </a:rPr>
              <a:t>N° </a:t>
            </a:r>
            <a:r>
              <a:rPr lang="fr-FR" sz="2000" b="1" u="sng" dirty="0" err="1" smtClean="0">
                <a:solidFill>
                  <a:srgbClr val="FF0000"/>
                </a:solidFill>
              </a:rPr>
              <a:t>empl</a:t>
            </a:r>
            <a:r>
              <a:rPr lang="fr-FR" sz="2000" dirty="0" smtClean="0"/>
              <a:t>, </a:t>
            </a:r>
            <a:r>
              <a:rPr lang="fr-FR" sz="2000" b="1" dirty="0" smtClean="0"/>
              <a:t>nom-</a:t>
            </a:r>
            <a:r>
              <a:rPr lang="fr-FR" sz="2000" b="1" dirty="0" err="1" smtClean="0"/>
              <a:t>empl</a:t>
            </a:r>
            <a:r>
              <a:rPr lang="fr-FR" sz="2000" b="1" dirty="0" smtClean="0"/>
              <a:t>, adresse-</a:t>
            </a:r>
            <a:r>
              <a:rPr lang="fr-FR" sz="2000" b="1" dirty="0" err="1" smtClean="0"/>
              <a:t>empl</a:t>
            </a:r>
            <a:r>
              <a:rPr lang="fr-FR" sz="2000" b="1" dirty="0" smtClean="0"/>
              <a:t>, lieu-</a:t>
            </a:r>
            <a:r>
              <a:rPr lang="fr-FR" sz="2000" b="1" dirty="0" err="1" smtClean="0"/>
              <a:t>activ</a:t>
            </a:r>
            <a:r>
              <a:rPr lang="fr-FR" sz="2000" b="1" dirty="0" smtClean="0"/>
              <a:t>) .</a:t>
            </a:r>
          </a:p>
          <a:p>
            <a:pPr algn="l"/>
            <a:r>
              <a:rPr lang="en-US" sz="2000" b="1" dirty="0" smtClean="0">
                <a:solidFill>
                  <a:srgbClr val="FF0000"/>
                </a:solidFill>
              </a:rPr>
              <a:t>- </a:t>
            </a:r>
            <a:r>
              <a:rPr lang="en-US" sz="2000" b="1" dirty="0" err="1" smtClean="0">
                <a:solidFill>
                  <a:srgbClr val="FF0000"/>
                </a:solidFill>
              </a:rPr>
              <a:t>Wilaya</a:t>
            </a:r>
            <a:r>
              <a:rPr lang="en-US" sz="2000" b="1" dirty="0" smtClean="0">
                <a:solidFill>
                  <a:srgbClr val="FF0000"/>
                </a:solidFill>
              </a:rPr>
              <a:t> :</a:t>
            </a:r>
            <a:endParaRPr lang="fr-FR" sz="2000" dirty="0" smtClean="0">
              <a:solidFill>
                <a:srgbClr val="FF0000"/>
              </a:solidFill>
            </a:endParaRPr>
          </a:p>
          <a:p>
            <a:pPr algn="l"/>
            <a:r>
              <a:rPr lang="en-US" sz="2000" b="1" dirty="0" smtClean="0"/>
              <a:t>           </a:t>
            </a:r>
            <a:r>
              <a:rPr lang="en-US" sz="2000" b="1" u="sng" dirty="0" smtClean="0"/>
              <a:t>(</a:t>
            </a:r>
            <a:r>
              <a:rPr lang="en-US" sz="2000" b="1" u="sng" dirty="0" err="1" smtClean="0">
                <a:solidFill>
                  <a:srgbClr val="FF0000"/>
                </a:solidFill>
              </a:rPr>
              <a:t>N°wilaya</a:t>
            </a:r>
            <a:r>
              <a:rPr lang="en-US" sz="2000" b="1" dirty="0" smtClean="0"/>
              <a:t> , nom-</a:t>
            </a:r>
            <a:r>
              <a:rPr lang="en-US" sz="2000" b="1" dirty="0" err="1" smtClean="0"/>
              <a:t>wilaya</a:t>
            </a:r>
            <a:r>
              <a:rPr lang="en-US" sz="2000" b="1" dirty="0" smtClean="0"/>
              <a:t> ) .</a:t>
            </a:r>
            <a:endParaRPr lang="fr-FR" sz="2000" b="1" dirty="0" smtClean="0"/>
          </a:p>
          <a:p>
            <a:pPr algn="l"/>
            <a:r>
              <a:rPr lang="fr-FR" sz="2000" b="1" dirty="0" smtClean="0"/>
              <a:t>-</a:t>
            </a:r>
            <a:r>
              <a:rPr lang="fr-FR" sz="2000" b="1" dirty="0" smtClean="0">
                <a:solidFill>
                  <a:srgbClr val="FF0000"/>
                </a:solidFill>
              </a:rPr>
              <a:t>Commune :</a:t>
            </a:r>
            <a:endParaRPr lang="fr-FR" sz="2000" dirty="0" smtClean="0">
              <a:solidFill>
                <a:srgbClr val="FF0000"/>
              </a:solidFill>
            </a:endParaRPr>
          </a:p>
          <a:p>
            <a:pPr algn="l"/>
            <a:r>
              <a:rPr lang="fr-FR" sz="2000" b="1" dirty="0" smtClean="0"/>
              <a:t>            (</a:t>
            </a:r>
            <a:r>
              <a:rPr lang="fr-FR" sz="2000" dirty="0" smtClean="0"/>
              <a:t> </a:t>
            </a:r>
            <a:r>
              <a:rPr lang="fr-FR" sz="2000" b="1" u="sng" dirty="0" smtClean="0">
                <a:solidFill>
                  <a:srgbClr val="FF0000"/>
                </a:solidFill>
              </a:rPr>
              <a:t>N°commune</a:t>
            </a:r>
            <a:r>
              <a:rPr lang="fr-FR" sz="2000" dirty="0" smtClean="0"/>
              <a:t>,</a:t>
            </a:r>
            <a:r>
              <a:rPr lang="fr-FR" sz="2000" b="1" dirty="0" smtClean="0"/>
              <a:t> nom-commune , N°wilaya *)  .</a:t>
            </a:r>
          </a:p>
          <a:p>
            <a:pPr algn="l"/>
            <a:r>
              <a:rPr lang="fr-FR" sz="2000" b="1" dirty="0" smtClean="0">
                <a:solidFill>
                  <a:srgbClr val="FF0000"/>
                </a:solidFill>
              </a:rPr>
              <a:t>-Décède :</a:t>
            </a:r>
            <a:endParaRPr lang="fr-FR" sz="2000" dirty="0" smtClean="0">
              <a:solidFill>
                <a:srgbClr val="FF0000"/>
              </a:solidFill>
            </a:endParaRPr>
          </a:p>
          <a:p>
            <a:pPr algn="l"/>
            <a:r>
              <a:rPr lang="fr-FR" sz="2000" b="1" dirty="0" smtClean="0"/>
              <a:t>  </a:t>
            </a:r>
            <a:r>
              <a:rPr lang="fr-FR" sz="2000" b="1" u="sng" dirty="0" smtClean="0"/>
              <a:t>(</a:t>
            </a:r>
            <a:r>
              <a:rPr lang="fr-FR" sz="2000" u="sng" dirty="0" smtClean="0"/>
              <a:t> </a:t>
            </a:r>
            <a:r>
              <a:rPr lang="fr-FR" sz="2000" b="1" u="sng" dirty="0" smtClean="0">
                <a:solidFill>
                  <a:srgbClr val="FF0000"/>
                </a:solidFill>
              </a:rPr>
              <a:t>N°dossier-</a:t>
            </a:r>
            <a:r>
              <a:rPr lang="fr-FR" sz="2000" b="1" u="sng" dirty="0" err="1" smtClean="0">
                <a:solidFill>
                  <a:srgbClr val="FF0000"/>
                </a:solidFill>
              </a:rPr>
              <a:t>déc</a:t>
            </a:r>
            <a:r>
              <a:rPr lang="fr-FR" sz="2000" b="1" dirty="0" smtClean="0"/>
              <a:t>, nom-</a:t>
            </a:r>
            <a:r>
              <a:rPr lang="fr-FR" sz="2000" b="1" dirty="0" err="1" smtClean="0"/>
              <a:t>déc</a:t>
            </a:r>
            <a:r>
              <a:rPr lang="fr-FR" sz="2000" b="1" dirty="0" smtClean="0"/>
              <a:t>, prénom-</a:t>
            </a:r>
            <a:r>
              <a:rPr lang="fr-FR" sz="2000" b="1" dirty="0" err="1" smtClean="0"/>
              <a:t>déc</a:t>
            </a:r>
            <a:r>
              <a:rPr lang="fr-FR" sz="2000" b="1" dirty="0" smtClean="0"/>
              <a:t>, sexe, nom, date-n-</a:t>
            </a:r>
            <a:r>
              <a:rPr lang="fr-FR" sz="2000" b="1" dirty="0" err="1" smtClean="0"/>
              <a:t>déc</a:t>
            </a:r>
            <a:r>
              <a:rPr lang="fr-FR" sz="2000" b="1" dirty="0" smtClean="0"/>
              <a:t>,   lieu-</a:t>
            </a:r>
          </a:p>
          <a:p>
            <a:pPr algn="l"/>
            <a:r>
              <a:rPr lang="fr-FR" sz="2000" b="1" dirty="0" smtClean="0"/>
              <a:t>   n-</a:t>
            </a:r>
            <a:r>
              <a:rPr lang="fr-FR" sz="2000" b="1" dirty="0" err="1" smtClean="0"/>
              <a:t>déc</a:t>
            </a:r>
            <a:r>
              <a:rPr lang="fr-FR" sz="2000" b="1" dirty="0" smtClean="0"/>
              <a:t>, nationalité, prénom-p-</a:t>
            </a:r>
            <a:r>
              <a:rPr lang="fr-FR" sz="2000" b="1" dirty="0" err="1" smtClean="0"/>
              <a:t>déc</a:t>
            </a:r>
            <a:r>
              <a:rPr lang="fr-FR" sz="2000" b="1" dirty="0" smtClean="0"/>
              <a:t>, nom-m-</a:t>
            </a:r>
            <a:r>
              <a:rPr lang="fr-FR" sz="2000" b="1" dirty="0" err="1" smtClean="0"/>
              <a:t>déc</a:t>
            </a:r>
            <a:r>
              <a:rPr lang="fr-FR" sz="2000" b="1" dirty="0" smtClean="0"/>
              <a:t>, prénom-m-</a:t>
            </a:r>
            <a:r>
              <a:rPr lang="fr-FR" sz="2000" b="1" dirty="0" err="1" smtClean="0"/>
              <a:t>déc</a:t>
            </a:r>
            <a:r>
              <a:rPr lang="fr-FR" sz="2000" b="1" dirty="0" smtClean="0"/>
              <a:t>, N°SS-</a:t>
            </a:r>
            <a:r>
              <a:rPr lang="fr-FR" sz="2000" b="1" dirty="0" err="1" smtClean="0"/>
              <a:t>déc</a:t>
            </a:r>
            <a:r>
              <a:rPr lang="fr-FR" sz="2000" b="1" dirty="0" smtClean="0"/>
              <a:t>, date-</a:t>
            </a:r>
            <a:r>
              <a:rPr lang="fr-FR" sz="2000" b="1" dirty="0" err="1" smtClean="0"/>
              <a:t>déc</a:t>
            </a:r>
            <a:r>
              <a:rPr lang="fr-FR" sz="2000" b="1" dirty="0" smtClean="0"/>
              <a:t>, cause-</a:t>
            </a:r>
            <a:r>
              <a:rPr lang="fr-FR" sz="2000" b="1" dirty="0" err="1" smtClean="0"/>
              <a:t>déc</a:t>
            </a:r>
            <a:r>
              <a:rPr lang="fr-FR" sz="2000" b="1" dirty="0" smtClean="0"/>
              <a:t>, S-F-</a:t>
            </a:r>
            <a:r>
              <a:rPr lang="fr-FR" sz="2000" b="1" dirty="0" err="1" smtClean="0"/>
              <a:t>déc</a:t>
            </a:r>
            <a:r>
              <a:rPr lang="fr-FR" sz="2000" b="1" dirty="0" smtClean="0"/>
              <a:t>, wilaya-</a:t>
            </a:r>
            <a:r>
              <a:rPr lang="fr-FR" sz="2000" b="1" dirty="0" err="1" smtClean="0"/>
              <a:t>déc</a:t>
            </a:r>
            <a:r>
              <a:rPr lang="fr-FR" sz="2000" b="1" dirty="0" smtClean="0"/>
              <a:t>, commune-</a:t>
            </a:r>
            <a:r>
              <a:rPr lang="fr-FR" sz="2000" b="1" dirty="0" err="1" smtClean="0"/>
              <a:t>déc</a:t>
            </a:r>
            <a:r>
              <a:rPr lang="fr-FR" sz="2000" b="1" dirty="0" smtClean="0"/>
              <a:t>, sal-</a:t>
            </a:r>
            <a:r>
              <a:rPr lang="fr-FR" sz="2000" b="1" dirty="0" err="1" smtClean="0"/>
              <a:t>moy</a:t>
            </a:r>
            <a:r>
              <a:rPr lang="fr-FR" sz="2000" b="1" dirty="0" smtClean="0"/>
              <a:t>, NB-enfant  mineures, NB-veufs, NB-enfant-majores, NB-handicapé, NB-ascendant, N°commune* ) .</a:t>
            </a:r>
          </a:p>
          <a:p>
            <a:pPr algn="l"/>
            <a:r>
              <a:rPr lang="fr-FR" sz="2000" b="1" dirty="0" smtClean="0">
                <a:solidFill>
                  <a:srgbClr val="FF0000"/>
                </a:solidFill>
              </a:rPr>
              <a:t>-pension : </a:t>
            </a:r>
            <a:r>
              <a:rPr lang="fr-FR" sz="2000" b="1" u="sng" dirty="0" smtClean="0"/>
              <a:t>(</a:t>
            </a:r>
            <a:r>
              <a:rPr lang="fr-FR" sz="2000" b="1" u="sng" dirty="0" smtClean="0">
                <a:solidFill>
                  <a:srgbClr val="FF0000"/>
                </a:solidFill>
              </a:rPr>
              <a:t>N°</a:t>
            </a:r>
            <a:r>
              <a:rPr lang="fr-FR" sz="2000" b="1" u="sng" dirty="0" err="1" smtClean="0">
                <a:solidFill>
                  <a:srgbClr val="FF0000"/>
                </a:solidFill>
              </a:rPr>
              <a:t>liquid</a:t>
            </a:r>
            <a:r>
              <a:rPr lang="fr-FR" sz="2000" u="sng" dirty="0" smtClean="0"/>
              <a:t>,</a:t>
            </a:r>
            <a:r>
              <a:rPr lang="fr-FR" sz="2000" dirty="0" smtClean="0"/>
              <a:t> </a:t>
            </a:r>
            <a:r>
              <a:rPr lang="fr-FR" sz="2000" b="1" dirty="0" smtClean="0"/>
              <a:t>mentant-pension, date-</a:t>
            </a:r>
            <a:r>
              <a:rPr lang="fr-FR" sz="2000" b="1" dirty="0" err="1" smtClean="0"/>
              <a:t>juis</a:t>
            </a:r>
            <a:r>
              <a:rPr lang="fr-FR" sz="2000" b="1" dirty="0" smtClean="0"/>
              <a:t>, N°</a:t>
            </a:r>
            <a:r>
              <a:rPr lang="fr-FR" sz="2000" b="1" dirty="0" err="1" smtClean="0"/>
              <a:t>préliquid</a:t>
            </a:r>
            <a:r>
              <a:rPr lang="fr-FR" sz="2000" b="1" dirty="0" smtClean="0"/>
              <a:t>, désignation-</a:t>
            </a:r>
            <a:r>
              <a:rPr lang="fr-FR" sz="2000" b="1" dirty="0" err="1" smtClean="0"/>
              <a:t>piec</a:t>
            </a:r>
            <a:r>
              <a:rPr lang="fr-FR" sz="2000" b="1" dirty="0" smtClean="0"/>
              <a:t>,    date-</a:t>
            </a:r>
            <a:r>
              <a:rPr lang="fr-FR" sz="2000" b="1" dirty="0" err="1" smtClean="0"/>
              <a:t>enregis</a:t>
            </a:r>
            <a:r>
              <a:rPr lang="fr-FR" sz="2000" b="1" dirty="0" smtClean="0"/>
              <a:t>, date-dépôt, date-j-révision, date-renvoi, affilai, Dest,  totale, taux, N°dossier-</a:t>
            </a:r>
            <a:r>
              <a:rPr lang="fr-FR" sz="2000" b="1" dirty="0" err="1" smtClean="0"/>
              <a:t>déc</a:t>
            </a:r>
            <a:r>
              <a:rPr lang="fr-FR" sz="2000" b="1" dirty="0" smtClean="0"/>
              <a:t> ) .</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grpId="0"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6"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2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35"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3"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4" dur="2000" fill="hold"/>
                                        <p:tgtEl>
                                          <p:spTgt spid="3">
                                            <p:txEl>
                                              <p:pRg st="2" end="2"/>
                                            </p:txEl>
                                          </p:spTgt>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35" presetClass="entr" presetSubtype="0" fill="hold" grpId="0"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0"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2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par>
                          <p:cTn id="32" fill="hold">
                            <p:stCondLst>
                              <p:cond delay="8000"/>
                            </p:stCondLst>
                            <p:childTnLst>
                              <p:par>
                                <p:cTn id="33" presetID="35" presetClass="entr" presetSubtype="0" fill="hold" grpId="0"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7"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8" dur="2000" fill="hold"/>
                                        <p:tgtEl>
                                          <p:spTgt spid="3">
                                            <p:txEl>
                                              <p:pRg st="4" end="4"/>
                                            </p:txEl>
                                          </p:spTgt>
                                        </p:tgtEl>
                                        <p:attrNameLst>
                                          <p:attrName>ppt_w</p:attrName>
                                        </p:attrNameLst>
                                      </p:cBhvr>
                                      <p:tavLst>
                                        <p:tav tm="0">
                                          <p:val>
                                            <p:fltVal val="0"/>
                                          </p:val>
                                        </p:tav>
                                        <p:tav tm="100000">
                                          <p:val>
                                            <p:strVal val="#ppt_w"/>
                                          </p:val>
                                        </p:tav>
                                      </p:tavLst>
                                    </p:anim>
                                  </p:childTnLst>
                                </p:cTn>
                              </p:par>
                            </p:childTnLst>
                          </p:cTn>
                        </p:par>
                        <p:par>
                          <p:cTn id="39" fill="hold">
                            <p:stCondLst>
                              <p:cond delay="10000"/>
                            </p:stCondLst>
                            <p:childTnLst>
                              <p:par>
                                <p:cTn id="40" presetID="35" presetClass="entr" presetSubtype="0" fill="hold" grpId="0"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anim calcmode="lin" valueType="num">
                                      <p:cBhvr>
                                        <p:cTn id="43"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44"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5" dur="2000" fill="hold"/>
                                        <p:tgtEl>
                                          <p:spTgt spid="3">
                                            <p:txEl>
                                              <p:pRg st="5" end="5"/>
                                            </p:txEl>
                                          </p:spTgt>
                                        </p:tgtEl>
                                        <p:attrNameLst>
                                          <p:attrName>ppt_w</p:attrName>
                                        </p:attrNameLst>
                                      </p:cBhvr>
                                      <p:tavLst>
                                        <p:tav tm="0">
                                          <p:val>
                                            <p:fltVal val="0"/>
                                          </p:val>
                                        </p:tav>
                                        <p:tav tm="100000">
                                          <p:val>
                                            <p:strVal val="#ppt_w"/>
                                          </p:val>
                                        </p:tav>
                                      </p:tavLst>
                                    </p:anim>
                                  </p:childTnLst>
                                </p:cTn>
                              </p:par>
                            </p:childTnLst>
                          </p:cTn>
                        </p:par>
                        <p:par>
                          <p:cTn id="46" fill="hold">
                            <p:stCondLst>
                              <p:cond delay="12000"/>
                            </p:stCondLst>
                            <p:childTnLst>
                              <p:par>
                                <p:cTn id="47" presetID="35" presetClass="entr" presetSubtype="0" fill="hold" grpId="0" nodeType="after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2000"/>
                                        <p:tgtEl>
                                          <p:spTgt spid="3">
                                            <p:txEl>
                                              <p:pRg st="6" end="6"/>
                                            </p:txEl>
                                          </p:spTgt>
                                        </p:tgtEl>
                                      </p:cBhvr>
                                    </p:animEffect>
                                    <p:anim calcmode="lin" valueType="num">
                                      <p:cBhvr>
                                        <p:cTn id="50"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51"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2" dur="2000" fill="hold"/>
                                        <p:tgtEl>
                                          <p:spTgt spid="3">
                                            <p:txEl>
                                              <p:pRg st="6" end="6"/>
                                            </p:txEl>
                                          </p:spTgt>
                                        </p:tgtEl>
                                        <p:attrNameLst>
                                          <p:attrName>ppt_w</p:attrName>
                                        </p:attrNameLst>
                                      </p:cBhvr>
                                      <p:tavLst>
                                        <p:tav tm="0">
                                          <p:val>
                                            <p:fltVal val="0"/>
                                          </p:val>
                                        </p:tav>
                                        <p:tav tm="100000">
                                          <p:val>
                                            <p:strVal val="#ppt_w"/>
                                          </p:val>
                                        </p:tav>
                                      </p:tavLst>
                                    </p:anim>
                                  </p:childTnLst>
                                </p:cTn>
                              </p:par>
                            </p:childTnLst>
                          </p:cTn>
                        </p:par>
                        <p:par>
                          <p:cTn id="53" fill="hold">
                            <p:stCondLst>
                              <p:cond delay="14000"/>
                            </p:stCondLst>
                            <p:childTnLst>
                              <p:par>
                                <p:cTn id="54" presetID="35" presetClass="entr" presetSubtype="0" fill="hold" grpId="0" nodeType="after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2000"/>
                                        <p:tgtEl>
                                          <p:spTgt spid="3">
                                            <p:txEl>
                                              <p:pRg st="7" end="7"/>
                                            </p:txEl>
                                          </p:spTgt>
                                        </p:tgtEl>
                                      </p:cBhvr>
                                    </p:animEffect>
                                    <p:anim calcmode="lin" valueType="num">
                                      <p:cBhvr>
                                        <p:cTn id="57"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8"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9" dur="2000" fill="hold"/>
                                        <p:tgtEl>
                                          <p:spTgt spid="3">
                                            <p:txEl>
                                              <p:pRg st="7" end="7"/>
                                            </p:txEl>
                                          </p:spTgt>
                                        </p:tgtEl>
                                        <p:attrNameLst>
                                          <p:attrName>ppt_w</p:attrName>
                                        </p:attrNameLst>
                                      </p:cBhvr>
                                      <p:tavLst>
                                        <p:tav tm="0">
                                          <p:val>
                                            <p:fltVal val="0"/>
                                          </p:val>
                                        </p:tav>
                                        <p:tav tm="100000">
                                          <p:val>
                                            <p:strVal val="#ppt_w"/>
                                          </p:val>
                                        </p:tav>
                                      </p:tavLst>
                                    </p:anim>
                                  </p:childTnLst>
                                </p:cTn>
                              </p:par>
                            </p:childTnLst>
                          </p:cTn>
                        </p:par>
                        <p:par>
                          <p:cTn id="60" fill="hold">
                            <p:stCondLst>
                              <p:cond delay="16000"/>
                            </p:stCondLst>
                            <p:childTnLst>
                              <p:par>
                                <p:cTn id="61" presetID="35" presetClass="entr" presetSubtype="0" fill="hold" grpId="0" nodeType="after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2000"/>
                                        <p:tgtEl>
                                          <p:spTgt spid="3">
                                            <p:txEl>
                                              <p:pRg st="8" end="8"/>
                                            </p:txEl>
                                          </p:spTgt>
                                        </p:tgtEl>
                                      </p:cBhvr>
                                    </p:animEffect>
                                    <p:anim calcmode="lin" valueType="num">
                                      <p:cBhvr>
                                        <p:cTn id="64"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65"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6" dur="2000" fill="hold"/>
                                        <p:tgtEl>
                                          <p:spTgt spid="3">
                                            <p:txEl>
                                              <p:pRg st="8" end="8"/>
                                            </p:txEl>
                                          </p:spTgt>
                                        </p:tgtEl>
                                        <p:attrNameLst>
                                          <p:attrName>ppt_w</p:attrName>
                                        </p:attrNameLst>
                                      </p:cBhvr>
                                      <p:tavLst>
                                        <p:tav tm="0">
                                          <p:val>
                                            <p:fltVal val="0"/>
                                          </p:val>
                                        </p:tav>
                                        <p:tav tm="100000">
                                          <p:val>
                                            <p:strVal val="#ppt_w"/>
                                          </p:val>
                                        </p:tav>
                                      </p:tavLst>
                                    </p:anim>
                                  </p:childTnLst>
                                </p:cTn>
                              </p:par>
                            </p:childTnLst>
                          </p:cTn>
                        </p:par>
                        <p:par>
                          <p:cTn id="67" fill="hold">
                            <p:stCondLst>
                              <p:cond delay="18000"/>
                            </p:stCondLst>
                            <p:childTnLst>
                              <p:par>
                                <p:cTn id="68" presetID="35" presetClass="entr" presetSubtype="0" fill="hold" grpId="0" nodeType="after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2000"/>
                                        <p:tgtEl>
                                          <p:spTgt spid="3">
                                            <p:txEl>
                                              <p:pRg st="9" end="9"/>
                                            </p:txEl>
                                          </p:spTgt>
                                        </p:tgtEl>
                                      </p:cBhvr>
                                    </p:animEffect>
                                    <p:anim calcmode="lin" valueType="num">
                                      <p:cBhvr>
                                        <p:cTn id="71" dur="20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72" dur="2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73" dur="2000" fill="hold"/>
                                        <p:tgtEl>
                                          <p:spTgt spid="3">
                                            <p:txEl>
                                              <p:pRg st="9" end="9"/>
                                            </p:txEl>
                                          </p:spTgt>
                                        </p:tgtEl>
                                        <p:attrNameLst>
                                          <p:attrName>ppt_w</p:attrName>
                                        </p:attrNameLst>
                                      </p:cBhvr>
                                      <p:tavLst>
                                        <p:tav tm="0">
                                          <p:val>
                                            <p:fltVal val="0"/>
                                          </p:val>
                                        </p:tav>
                                        <p:tav tm="100000">
                                          <p:val>
                                            <p:strVal val="#ppt_w"/>
                                          </p:val>
                                        </p:tav>
                                      </p:tavLst>
                                    </p:anim>
                                  </p:childTnLst>
                                </p:cTn>
                              </p:par>
                            </p:childTnLst>
                          </p:cTn>
                        </p:par>
                        <p:par>
                          <p:cTn id="74" fill="hold">
                            <p:stCondLst>
                              <p:cond delay="20000"/>
                            </p:stCondLst>
                            <p:childTnLst>
                              <p:par>
                                <p:cTn id="75" presetID="35" presetClass="entr" presetSubtype="0" fill="hold" grpId="0" nodeType="after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2000"/>
                                        <p:tgtEl>
                                          <p:spTgt spid="3">
                                            <p:txEl>
                                              <p:pRg st="10" end="10"/>
                                            </p:txEl>
                                          </p:spTgt>
                                        </p:tgtEl>
                                      </p:cBhvr>
                                    </p:animEffect>
                                    <p:anim calcmode="lin" valueType="num">
                                      <p:cBhvr>
                                        <p:cTn id="78" dur="2000" fill="hold"/>
                                        <p:tgtEl>
                                          <p:spTgt spid="3">
                                            <p:txEl>
                                              <p:pRg st="10" end="10"/>
                                            </p:txEl>
                                          </p:spTgt>
                                        </p:tgtEl>
                                        <p:attrNameLst>
                                          <p:attrName>style.rotation</p:attrName>
                                        </p:attrNameLst>
                                      </p:cBhvr>
                                      <p:tavLst>
                                        <p:tav tm="0">
                                          <p:val>
                                            <p:fltVal val="720"/>
                                          </p:val>
                                        </p:tav>
                                        <p:tav tm="100000">
                                          <p:val>
                                            <p:fltVal val="0"/>
                                          </p:val>
                                        </p:tav>
                                      </p:tavLst>
                                    </p:anim>
                                    <p:anim calcmode="lin" valueType="num">
                                      <p:cBhvr>
                                        <p:cTn id="79" dur="2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80" dur="2000" fill="hold"/>
                                        <p:tgtEl>
                                          <p:spTgt spid="3">
                                            <p:txEl>
                                              <p:pRg st="10" end="10"/>
                                            </p:txEl>
                                          </p:spTgt>
                                        </p:tgtEl>
                                        <p:attrNameLst>
                                          <p:attrName>ppt_w</p:attrName>
                                        </p:attrNameLst>
                                      </p:cBhvr>
                                      <p:tavLst>
                                        <p:tav tm="0">
                                          <p:val>
                                            <p:fltVal val="0"/>
                                          </p:val>
                                        </p:tav>
                                        <p:tav tm="100000">
                                          <p:val>
                                            <p:strVal val="#ppt_w"/>
                                          </p:val>
                                        </p:tav>
                                      </p:tavLst>
                                    </p:anim>
                                  </p:childTnLst>
                                </p:cTn>
                              </p:par>
                            </p:childTnLst>
                          </p:cTn>
                        </p:par>
                        <p:par>
                          <p:cTn id="81" fill="hold">
                            <p:stCondLst>
                              <p:cond delay="22000"/>
                            </p:stCondLst>
                            <p:childTnLst>
                              <p:par>
                                <p:cTn id="82" presetID="35" presetClass="entr" presetSubtype="0" fill="hold" grpId="0" nodeType="after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2000"/>
                                        <p:tgtEl>
                                          <p:spTgt spid="3">
                                            <p:txEl>
                                              <p:pRg st="11" end="11"/>
                                            </p:txEl>
                                          </p:spTgt>
                                        </p:tgtEl>
                                      </p:cBhvr>
                                    </p:animEffect>
                                    <p:anim calcmode="lin" valueType="num">
                                      <p:cBhvr>
                                        <p:cTn id="85" dur="2000" fill="hold"/>
                                        <p:tgtEl>
                                          <p:spTgt spid="3">
                                            <p:txEl>
                                              <p:pRg st="11" end="11"/>
                                            </p:txEl>
                                          </p:spTgt>
                                        </p:tgtEl>
                                        <p:attrNameLst>
                                          <p:attrName>style.rotation</p:attrName>
                                        </p:attrNameLst>
                                      </p:cBhvr>
                                      <p:tavLst>
                                        <p:tav tm="0">
                                          <p:val>
                                            <p:fltVal val="720"/>
                                          </p:val>
                                        </p:tav>
                                        <p:tav tm="100000">
                                          <p:val>
                                            <p:fltVal val="0"/>
                                          </p:val>
                                        </p:tav>
                                      </p:tavLst>
                                    </p:anim>
                                    <p:anim calcmode="lin" valueType="num">
                                      <p:cBhvr>
                                        <p:cTn id="86" dur="2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87" dur="2000" fill="hold"/>
                                        <p:tgtEl>
                                          <p:spTgt spid="3">
                                            <p:txEl>
                                              <p:pRg st="11" end="11"/>
                                            </p:txEl>
                                          </p:spTgt>
                                        </p:tgtEl>
                                        <p:attrNameLst>
                                          <p:attrName>ppt_w</p:attrName>
                                        </p:attrNameLst>
                                      </p:cBhvr>
                                      <p:tavLst>
                                        <p:tav tm="0">
                                          <p:val>
                                            <p:fltVal val="0"/>
                                          </p:val>
                                        </p:tav>
                                        <p:tav tm="100000">
                                          <p:val>
                                            <p:strVal val="#ppt_w"/>
                                          </p:val>
                                        </p:tav>
                                      </p:tavLst>
                                    </p:anim>
                                  </p:childTnLst>
                                </p:cTn>
                              </p:par>
                            </p:childTnLst>
                          </p:cTn>
                        </p:par>
                        <p:par>
                          <p:cTn id="88" fill="hold">
                            <p:stCondLst>
                              <p:cond delay="24000"/>
                            </p:stCondLst>
                            <p:childTnLst>
                              <p:par>
                                <p:cTn id="89" presetID="35" presetClass="entr" presetSubtype="0" fill="hold" grpId="0" nodeType="after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2000"/>
                                        <p:tgtEl>
                                          <p:spTgt spid="3">
                                            <p:txEl>
                                              <p:pRg st="12" end="12"/>
                                            </p:txEl>
                                          </p:spTgt>
                                        </p:tgtEl>
                                      </p:cBhvr>
                                    </p:animEffect>
                                    <p:anim calcmode="lin" valueType="num">
                                      <p:cBhvr>
                                        <p:cTn id="92" dur="2000" fill="hold"/>
                                        <p:tgtEl>
                                          <p:spTgt spid="3">
                                            <p:txEl>
                                              <p:pRg st="12" end="12"/>
                                            </p:txEl>
                                          </p:spTgt>
                                        </p:tgtEl>
                                        <p:attrNameLst>
                                          <p:attrName>style.rotation</p:attrName>
                                        </p:attrNameLst>
                                      </p:cBhvr>
                                      <p:tavLst>
                                        <p:tav tm="0">
                                          <p:val>
                                            <p:fltVal val="720"/>
                                          </p:val>
                                        </p:tav>
                                        <p:tav tm="100000">
                                          <p:val>
                                            <p:fltVal val="0"/>
                                          </p:val>
                                        </p:tav>
                                      </p:tavLst>
                                    </p:anim>
                                    <p:anim calcmode="lin" valueType="num">
                                      <p:cBhvr>
                                        <p:cTn id="93" dur="20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94" dur="2000" fill="hold"/>
                                        <p:tgtEl>
                                          <p:spTgt spid="3">
                                            <p:txEl>
                                              <p:pRg st="12" end="12"/>
                                            </p:txEl>
                                          </p:spTgt>
                                        </p:tgtEl>
                                        <p:attrNameLst>
                                          <p:attrName>ppt_w</p:attrName>
                                        </p:attrNameLst>
                                      </p:cBhvr>
                                      <p:tavLst>
                                        <p:tav tm="0">
                                          <p:val>
                                            <p:fltVal val="0"/>
                                          </p:val>
                                        </p:tav>
                                        <p:tav tm="100000">
                                          <p:val>
                                            <p:strVal val="#ppt_w"/>
                                          </p:val>
                                        </p:tav>
                                      </p:tavLst>
                                    </p:anim>
                                  </p:childTnLst>
                                </p:cTn>
                              </p:par>
                            </p:childTnLst>
                          </p:cTn>
                        </p:par>
                        <p:par>
                          <p:cTn id="95" fill="hold">
                            <p:stCondLst>
                              <p:cond delay="26000"/>
                            </p:stCondLst>
                            <p:childTnLst>
                              <p:par>
                                <p:cTn id="96" presetID="35" presetClass="entr" presetSubtype="0" fill="hold" grpId="0" nodeType="afterEffect">
                                  <p:stCondLst>
                                    <p:cond delay="0"/>
                                  </p:stCondLst>
                                  <p:childTnLst>
                                    <p:set>
                                      <p:cBhvr>
                                        <p:cTn id="97" dur="1" fill="hold">
                                          <p:stCondLst>
                                            <p:cond delay="0"/>
                                          </p:stCondLst>
                                        </p:cTn>
                                        <p:tgtEl>
                                          <p:spTgt spid="3">
                                            <p:txEl>
                                              <p:pRg st="13" end="13"/>
                                            </p:txEl>
                                          </p:spTgt>
                                        </p:tgtEl>
                                        <p:attrNameLst>
                                          <p:attrName>style.visibility</p:attrName>
                                        </p:attrNameLst>
                                      </p:cBhvr>
                                      <p:to>
                                        <p:strVal val="visible"/>
                                      </p:to>
                                    </p:set>
                                    <p:animEffect transition="in" filter="fade">
                                      <p:cBhvr>
                                        <p:cTn id="98" dur="2000"/>
                                        <p:tgtEl>
                                          <p:spTgt spid="3">
                                            <p:txEl>
                                              <p:pRg st="13" end="13"/>
                                            </p:txEl>
                                          </p:spTgt>
                                        </p:tgtEl>
                                      </p:cBhvr>
                                    </p:animEffect>
                                    <p:anim calcmode="lin" valueType="num">
                                      <p:cBhvr>
                                        <p:cTn id="99" dur="2000" fill="hold"/>
                                        <p:tgtEl>
                                          <p:spTgt spid="3">
                                            <p:txEl>
                                              <p:pRg st="13" end="13"/>
                                            </p:txEl>
                                          </p:spTgt>
                                        </p:tgtEl>
                                        <p:attrNameLst>
                                          <p:attrName>style.rotation</p:attrName>
                                        </p:attrNameLst>
                                      </p:cBhvr>
                                      <p:tavLst>
                                        <p:tav tm="0">
                                          <p:val>
                                            <p:fltVal val="720"/>
                                          </p:val>
                                        </p:tav>
                                        <p:tav tm="100000">
                                          <p:val>
                                            <p:fltVal val="0"/>
                                          </p:val>
                                        </p:tav>
                                      </p:tavLst>
                                    </p:anim>
                                    <p:anim calcmode="lin" valueType="num">
                                      <p:cBhvr>
                                        <p:cTn id="100" dur="20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101" dur="2000" fill="hold"/>
                                        <p:tgtEl>
                                          <p:spTgt spid="3">
                                            <p:txEl>
                                              <p:pRg st="13" end="13"/>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00034" y="0"/>
            <a:ext cx="7851648" cy="785794"/>
          </a:xfrm>
        </p:spPr>
        <p:txBody>
          <a:bodyPr>
            <a:normAutofit/>
          </a:bodyPr>
          <a:lstStyle/>
          <a:p>
            <a:pPr algn="l"/>
            <a:r>
              <a:rPr lang="fr-FR" sz="4800" i="1" dirty="0" smtClean="0">
                <a:solidFill>
                  <a:schemeClr val="accent1">
                    <a:lumMod val="75000"/>
                  </a:schemeClr>
                </a:solidFill>
              </a:rPr>
              <a:t>Introduction Générale:</a:t>
            </a:r>
            <a:endParaRPr lang="fr-FR" sz="4800" dirty="0">
              <a:solidFill>
                <a:schemeClr val="accent1">
                  <a:lumMod val="75000"/>
                </a:schemeClr>
              </a:solidFill>
            </a:endParaRPr>
          </a:p>
        </p:txBody>
      </p:sp>
      <p:sp>
        <p:nvSpPr>
          <p:cNvPr id="3" name="Sous-titre 2"/>
          <p:cNvSpPr>
            <a:spLocks noGrp="1"/>
          </p:cNvSpPr>
          <p:nvPr>
            <p:ph type="subTitle" idx="1"/>
          </p:nvPr>
        </p:nvSpPr>
        <p:spPr>
          <a:xfrm>
            <a:off x="285720" y="785794"/>
            <a:ext cx="8643998" cy="6072206"/>
          </a:xfrm>
        </p:spPr>
        <p:txBody>
          <a:bodyPr>
            <a:normAutofit fontScale="25000" lnSpcReduction="20000"/>
          </a:bodyPr>
          <a:lstStyle/>
          <a:p>
            <a:pPr algn="l">
              <a:lnSpc>
                <a:spcPct val="120000"/>
              </a:lnSpc>
            </a:pPr>
            <a:r>
              <a:rPr lang="fr-FR" sz="6400" b="1" dirty="0" smtClean="0"/>
              <a:t>     L’utilisation de l’informatique a changé de façon important depuis les années  80. Apres cette date l’informatique était cantonnée dans un rôle d’automatisation de taches administratives.</a:t>
            </a:r>
          </a:p>
          <a:p>
            <a:pPr algn="l">
              <a:lnSpc>
                <a:spcPct val="120000"/>
              </a:lnSpc>
            </a:pPr>
            <a:r>
              <a:rPr lang="fr-FR" sz="6400" b="1" dirty="0" smtClean="0"/>
              <a:t>   Aujourd’hui, l’informatique a conquis des domaines plus opérationnels et apporte des outils efficaces dans des secteurs comme la production, le commercial, le marketing, en relation directe avec le marché</a:t>
            </a:r>
            <a:r>
              <a:rPr lang="fr-FR" sz="6400" b="1" dirty="0" smtClean="0"/>
              <a:t>.</a:t>
            </a:r>
            <a:endParaRPr lang="fr-FR" sz="6400" b="1" dirty="0" smtClean="0"/>
          </a:p>
          <a:p>
            <a:pPr algn="l">
              <a:lnSpc>
                <a:spcPct val="120000"/>
              </a:lnSpc>
            </a:pPr>
            <a:r>
              <a:rPr lang="fr-FR" sz="6400" b="1" dirty="0" smtClean="0"/>
              <a:t>   L’approche du système d’information est obtenue suivant la démarche dite par niveaux, dans les quelles, il s’agit de hiérarchiser les préoccupations de conception qui sont de trois ordres, la gestion, l’organisation et la technique.</a:t>
            </a:r>
          </a:p>
          <a:p>
            <a:pPr algn="l">
              <a:lnSpc>
                <a:spcPct val="120000"/>
              </a:lnSpc>
            </a:pPr>
            <a:r>
              <a:rPr lang="fr-FR" sz="6400" b="1" dirty="0" smtClean="0"/>
              <a:t>   Le system d’information a pour fonction de collecter, traiter, mémoriser et diffuser des informations, il joue un rôle en manière de décision de communication et d’organisation.</a:t>
            </a:r>
          </a:p>
          <a:p>
            <a:pPr algn="l">
              <a:lnSpc>
                <a:spcPct val="120000"/>
              </a:lnSpc>
            </a:pPr>
            <a:r>
              <a:rPr lang="fr-FR" sz="6400" b="1" dirty="0" smtClean="0"/>
              <a:t>   Dans notre travail nous choisissons de faire la conception et la réalisation d’un système d’information monoposte, ce système concerne le service des pensions de la</a:t>
            </a:r>
            <a:r>
              <a:rPr lang="fr-FR" sz="6400" b="1" dirty="0" smtClean="0">
                <a:solidFill>
                  <a:srgbClr val="FF0000"/>
                </a:solidFill>
              </a:rPr>
              <a:t> CNR </a:t>
            </a:r>
            <a:r>
              <a:rPr lang="fr-FR" sz="6400" b="1" dirty="0" smtClean="0"/>
              <a:t>agence de </a:t>
            </a:r>
            <a:r>
              <a:rPr lang="fr-FR" sz="6400" b="1" dirty="0" smtClean="0">
                <a:solidFill>
                  <a:srgbClr val="FF0000"/>
                </a:solidFill>
              </a:rPr>
              <a:t>M’</a:t>
            </a:r>
            <a:r>
              <a:rPr lang="fr-FR" sz="6400" b="1" dirty="0" err="1" smtClean="0">
                <a:solidFill>
                  <a:srgbClr val="FF0000"/>
                </a:solidFill>
              </a:rPr>
              <a:t>sila</a:t>
            </a:r>
            <a:r>
              <a:rPr lang="fr-FR" sz="6400" b="1" dirty="0" smtClean="0">
                <a:solidFill>
                  <a:srgbClr val="FF0000"/>
                </a:solidFill>
              </a:rPr>
              <a:t>, </a:t>
            </a:r>
            <a:r>
              <a:rPr lang="fr-FR" sz="6400" b="1" dirty="0" smtClean="0"/>
              <a:t>qui permet d’automatiser la gestion des retraites </a:t>
            </a:r>
            <a:r>
              <a:rPr lang="fr-FR" sz="6400" b="1" dirty="0" smtClean="0"/>
              <a:t>indirects</a:t>
            </a:r>
            <a:r>
              <a:rPr lang="fr-FR" sz="6400" b="1" dirty="0" smtClean="0"/>
              <a:t>.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8" presetClass="entr" presetSubtype="16" fill="hold" grpId="0" nodeType="afterEffect">
                                  <p:stCondLst>
                                    <p:cond delay="50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par>
                          <p:cTn id="13" fill="hold">
                            <p:stCondLst>
                              <p:cond delay="4500"/>
                            </p:stCondLst>
                            <p:childTnLst>
                              <p:par>
                                <p:cTn id="14" presetID="8" presetClass="entr" presetSubtype="16" fill="hold" grpId="0" nodeType="afterEffect">
                                  <p:stCondLst>
                                    <p:cond delay="50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amond(in)">
                                      <p:cBhvr>
                                        <p:cTn id="16" dur="2000"/>
                                        <p:tgtEl>
                                          <p:spTgt spid="3">
                                            <p:txEl>
                                              <p:pRg st="1" end="1"/>
                                            </p:txEl>
                                          </p:spTgt>
                                        </p:tgtEl>
                                      </p:cBhvr>
                                    </p:animEffect>
                                  </p:childTnLst>
                                </p:cTn>
                              </p:par>
                            </p:childTnLst>
                          </p:cTn>
                        </p:par>
                        <p:par>
                          <p:cTn id="17" fill="hold">
                            <p:stCondLst>
                              <p:cond delay="7000"/>
                            </p:stCondLst>
                            <p:childTnLst>
                              <p:par>
                                <p:cTn id="18" presetID="8" presetClass="entr" presetSubtype="16" fill="hold" grpId="0" nodeType="afterEffect">
                                  <p:stCondLst>
                                    <p:cond delay="50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diamond(in)">
                                      <p:cBhvr>
                                        <p:cTn id="20" dur="2000"/>
                                        <p:tgtEl>
                                          <p:spTgt spid="3">
                                            <p:txEl>
                                              <p:pRg st="2" end="2"/>
                                            </p:txEl>
                                          </p:spTgt>
                                        </p:tgtEl>
                                      </p:cBhvr>
                                    </p:animEffect>
                                  </p:childTnLst>
                                </p:cTn>
                              </p:par>
                            </p:childTnLst>
                          </p:cTn>
                        </p:par>
                        <p:par>
                          <p:cTn id="21" fill="hold">
                            <p:stCondLst>
                              <p:cond delay="9500"/>
                            </p:stCondLst>
                            <p:childTnLst>
                              <p:par>
                                <p:cTn id="22" presetID="8" presetClass="entr" presetSubtype="16" fill="hold" grpId="0" nodeType="afterEffect">
                                  <p:stCondLst>
                                    <p:cond delay="50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diamond(in)">
                                      <p:cBhvr>
                                        <p:cTn id="24" dur="2000"/>
                                        <p:tgtEl>
                                          <p:spTgt spid="3">
                                            <p:txEl>
                                              <p:pRg st="3" end="3"/>
                                            </p:txEl>
                                          </p:spTgt>
                                        </p:tgtEl>
                                      </p:cBhvr>
                                    </p:animEffect>
                                  </p:childTnLst>
                                </p:cTn>
                              </p:par>
                            </p:childTnLst>
                          </p:cTn>
                        </p:par>
                        <p:par>
                          <p:cTn id="25" fill="hold">
                            <p:stCondLst>
                              <p:cond delay="12000"/>
                            </p:stCondLst>
                            <p:childTnLst>
                              <p:par>
                                <p:cTn id="26" presetID="8" presetClass="entr" presetSubtype="16" fill="hold" grpId="0" nodeType="afterEffect">
                                  <p:stCondLst>
                                    <p:cond delay="50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diamond(in)">
                                      <p:cBhvr>
                                        <p:cTn id="28"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14290"/>
            <a:ext cx="8929718" cy="6357982"/>
          </a:xfrm>
        </p:spPr>
        <p:txBody>
          <a:bodyPr>
            <a:normAutofit fontScale="70000" lnSpcReduction="20000"/>
          </a:bodyPr>
          <a:lstStyle/>
          <a:p>
            <a:pPr algn="l"/>
            <a:r>
              <a:rPr lang="fr-FR" sz="2800" b="1" dirty="0" smtClean="0">
                <a:solidFill>
                  <a:srgbClr val="FF0000"/>
                </a:solidFill>
              </a:rPr>
              <a:t>suspension :</a:t>
            </a:r>
            <a:endParaRPr lang="fr-FR" sz="2800" dirty="0" smtClean="0">
              <a:solidFill>
                <a:srgbClr val="FF0000"/>
              </a:solidFill>
            </a:endParaRPr>
          </a:p>
          <a:p>
            <a:pPr algn="l"/>
            <a:r>
              <a:rPr lang="fr-FR" sz="2800" b="1" dirty="0" smtClean="0"/>
              <a:t>           (</a:t>
            </a:r>
            <a:r>
              <a:rPr lang="fr-FR" sz="2800" b="1" u="sng" dirty="0" err="1" smtClean="0">
                <a:solidFill>
                  <a:srgbClr val="FF0000"/>
                </a:solidFill>
              </a:rPr>
              <a:t>N°susp</a:t>
            </a:r>
            <a:r>
              <a:rPr lang="fr-FR" sz="2800" b="1" dirty="0" smtClean="0"/>
              <a:t>, date-</a:t>
            </a:r>
            <a:r>
              <a:rPr lang="fr-FR" sz="2800" b="1" dirty="0" err="1" smtClean="0"/>
              <a:t>susp</a:t>
            </a:r>
            <a:r>
              <a:rPr lang="fr-FR" sz="2800" b="1" dirty="0" smtClean="0"/>
              <a:t>, nombre-</a:t>
            </a:r>
            <a:r>
              <a:rPr lang="fr-FR" sz="2800" b="1" dirty="0" err="1" smtClean="0"/>
              <a:t>susp</a:t>
            </a:r>
            <a:r>
              <a:rPr lang="fr-FR" sz="2800" b="1" dirty="0" smtClean="0"/>
              <a:t>, cause-rejet, cause-</a:t>
            </a:r>
            <a:r>
              <a:rPr lang="fr-FR" sz="2800" b="1" dirty="0" err="1" smtClean="0"/>
              <a:t>susp</a:t>
            </a:r>
            <a:r>
              <a:rPr lang="fr-FR" sz="2800" b="1" dirty="0" smtClean="0"/>
              <a:t>, N°</a:t>
            </a:r>
            <a:r>
              <a:rPr lang="fr-FR" sz="2800" b="1" dirty="0" err="1" smtClean="0"/>
              <a:t>liquid</a:t>
            </a:r>
            <a:r>
              <a:rPr lang="fr-FR" sz="2800" b="1" dirty="0" smtClean="0"/>
              <a:t>*).  </a:t>
            </a:r>
          </a:p>
          <a:p>
            <a:pPr algn="l"/>
            <a:r>
              <a:rPr lang="fr-FR" sz="2800" b="1" dirty="0" smtClean="0">
                <a:solidFill>
                  <a:srgbClr val="FF0000"/>
                </a:solidFill>
              </a:rPr>
              <a:t>-les enfants mineurs :</a:t>
            </a:r>
            <a:endParaRPr lang="fr-FR" sz="2800" dirty="0" smtClean="0">
              <a:solidFill>
                <a:srgbClr val="FF0000"/>
              </a:solidFill>
            </a:endParaRPr>
          </a:p>
          <a:p>
            <a:pPr algn="l"/>
            <a:r>
              <a:rPr lang="fr-FR" sz="2800" b="1" dirty="0" smtClean="0"/>
              <a:t>           (</a:t>
            </a:r>
            <a:r>
              <a:rPr lang="fr-FR" sz="2800" dirty="0" smtClean="0"/>
              <a:t> </a:t>
            </a:r>
            <a:r>
              <a:rPr lang="fr-FR" sz="2800" b="1" u="sng" dirty="0" smtClean="0">
                <a:solidFill>
                  <a:srgbClr val="FF0000"/>
                </a:solidFill>
              </a:rPr>
              <a:t>N°enfant</a:t>
            </a:r>
            <a:r>
              <a:rPr lang="fr-FR" sz="2800" dirty="0" smtClean="0"/>
              <a:t> </a:t>
            </a:r>
            <a:r>
              <a:rPr lang="fr-FR" sz="2800" b="1" dirty="0" smtClean="0"/>
              <a:t>, nom-enfant , prénom-enfant , sexe , D-N-enfant , âge-      enfant ,nombre-enfant , </a:t>
            </a:r>
            <a:r>
              <a:rPr lang="fr-FR" sz="2800" b="1" dirty="0" err="1" smtClean="0"/>
              <a:t>N°tit</a:t>
            </a:r>
            <a:r>
              <a:rPr lang="fr-FR" sz="2800" b="1" dirty="0" smtClean="0"/>
              <a:t>*) . </a:t>
            </a:r>
          </a:p>
          <a:p>
            <a:pPr algn="l"/>
            <a:r>
              <a:rPr lang="fr-FR" sz="2800" b="1" dirty="0" smtClean="0">
                <a:solidFill>
                  <a:srgbClr val="FF0000"/>
                </a:solidFill>
              </a:rPr>
              <a:t>-</a:t>
            </a:r>
            <a:r>
              <a:rPr lang="fr-FR" sz="2800" b="1" dirty="0" err="1" smtClean="0">
                <a:solidFill>
                  <a:srgbClr val="FF0000"/>
                </a:solidFill>
              </a:rPr>
              <a:t>titure</a:t>
            </a:r>
            <a:r>
              <a:rPr lang="fr-FR" sz="2800" b="1" dirty="0" smtClean="0">
                <a:solidFill>
                  <a:srgbClr val="FF0000"/>
                </a:solidFill>
              </a:rPr>
              <a:t> :</a:t>
            </a:r>
            <a:endParaRPr lang="fr-FR" sz="2800" dirty="0" smtClean="0">
              <a:solidFill>
                <a:srgbClr val="FF0000"/>
              </a:solidFill>
            </a:endParaRPr>
          </a:p>
          <a:p>
            <a:pPr algn="l"/>
            <a:r>
              <a:rPr lang="fr-FR" sz="2800" dirty="0" smtClean="0"/>
              <a:t>          </a:t>
            </a:r>
            <a:r>
              <a:rPr lang="fr-FR" sz="2800" b="1" u="sng" dirty="0" smtClean="0"/>
              <a:t>(</a:t>
            </a:r>
            <a:r>
              <a:rPr lang="fr-FR" sz="2800" b="1" u="sng" dirty="0" smtClean="0">
                <a:solidFill>
                  <a:srgbClr val="FF0000"/>
                </a:solidFill>
              </a:rPr>
              <a:t> </a:t>
            </a:r>
            <a:r>
              <a:rPr lang="fr-FR" sz="2800" b="1" u="sng" dirty="0" err="1" smtClean="0">
                <a:solidFill>
                  <a:srgbClr val="FF0000"/>
                </a:solidFill>
              </a:rPr>
              <a:t>N°tit</a:t>
            </a:r>
            <a:r>
              <a:rPr lang="fr-FR" sz="2800" dirty="0" smtClean="0">
                <a:solidFill>
                  <a:srgbClr val="FF0000"/>
                </a:solidFill>
              </a:rPr>
              <a:t> </a:t>
            </a:r>
            <a:r>
              <a:rPr lang="fr-FR" sz="2800" b="1" dirty="0" smtClean="0"/>
              <a:t>, nom-</a:t>
            </a:r>
            <a:r>
              <a:rPr lang="fr-FR" sz="2800" b="1" dirty="0" err="1" smtClean="0"/>
              <a:t>tit</a:t>
            </a:r>
            <a:r>
              <a:rPr lang="fr-FR" sz="2800" b="1" dirty="0" smtClean="0"/>
              <a:t> , prénom-</a:t>
            </a:r>
            <a:r>
              <a:rPr lang="fr-FR" sz="2800" b="1" dirty="0" err="1" smtClean="0"/>
              <a:t>tit</a:t>
            </a:r>
            <a:r>
              <a:rPr lang="fr-FR" sz="2800" b="1" dirty="0" smtClean="0"/>
              <a:t> ) . </a:t>
            </a:r>
          </a:p>
          <a:p>
            <a:pPr algn="l"/>
            <a:r>
              <a:rPr lang="fr-FR" sz="2800" b="1" dirty="0" smtClean="0">
                <a:solidFill>
                  <a:srgbClr val="FF0000"/>
                </a:solidFill>
              </a:rPr>
              <a:t>-reprise :</a:t>
            </a:r>
          </a:p>
          <a:p>
            <a:pPr algn="l"/>
            <a:r>
              <a:rPr lang="fr-FR" sz="2800" dirty="0" smtClean="0"/>
              <a:t>          </a:t>
            </a:r>
            <a:r>
              <a:rPr lang="fr-FR" sz="2800" b="1" u="sng" dirty="0" smtClean="0"/>
              <a:t>(</a:t>
            </a:r>
            <a:r>
              <a:rPr lang="fr-FR" sz="2800" b="1" u="sng" dirty="0" smtClean="0">
                <a:solidFill>
                  <a:srgbClr val="FF0000"/>
                </a:solidFill>
              </a:rPr>
              <a:t> </a:t>
            </a:r>
            <a:r>
              <a:rPr lang="fr-FR" sz="2800" b="1" u="sng" dirty="0" err="1" smtClean="0">
                <a:solidFill>
                  <a:srgbClr val="FF0000"/>
                </a:solidFill>
              </a:rPr>
              <a:t>N°reprise</a:t>
            </a:r>
            <a:r>
              <a:rPr lang="fr-FR" sz="2800" b="1" dirty="0" smtClean="0">
                <a:solidFill>
                  <a:srgbClr val="FF0000"/>
                </a:solidFill>
              </a:rPr>
              <a:t> </a:t>
            </a:r>
            <a:r>
              <a:rPr lang="fr-FR" sz="2800" b="1" dirty="0" smtClean="0"/>
              <a:t>, date-reprise , </a:t>
            </a:r>
            <a:r>
              <a:rPr lang="fr-FR" sz="2800" b="1" dirty="0" err="1" smtClean="0"/>
              <a:t>N°susp</a:t>
            </a:r>
            <a:r>
              <a:rPr lang="fr-FR" sz="2800" b="1" dirty="0" smtClean="0"/>
              <a:t> *) . </a:t>
            </a:r>
          </a:p>
          <a:p>
            <a:pPr algn="l"/>
            <a:r>
              <a:rPr lang="fr-FR" sz="2800" dirty="0" smtClean="0"/>
              <a:t> </a:t>
            </a:r>
          </a:p>
          <a:p>
            <a:pPr algn="l"/>
            <a:r>
              <a:rPr lang="fr-FR" sz="2800" b="1" dirty="0" smtClean="0">
                <a:solidFill>
                  <a:srgbClr val="FF0000"/>
                </a:solidFill>
              </a:rPr>
              <a:t>-ayant  droit :</a:t>
            </a:r>
            <a:endParaRPr lang="fr-FR" sz="2800" dirty="0" smtClean="0">
              <a:solidFill>
                <a:srgbClr val="FF0000"/>
              </a:solidFill>
            </a:endParaRPr>
          </a:p>
          <a:p>
            <a:pPr algn="l"/>
            <a:r>
              <a:rPr lang="fr-FR" sz="2800" b="1" dirty="0" smtClean="0"/>
              <a:t>           </a:t>
            </a:r>
            <a:r>
              <a:rPr lang="fr-FR" sz="2800" b="1" u="sng" dirty="0" smtClean="0"/>
              <a:t>( </a:t>
            </a:r>
            <a:r>
              <a:rPr lang="fr-FR" sz="2800" b="1" u="sng" dirty="0" smtClean="0">
                <a:solidFill>
                  <a:srgbClr val="FF0000"/>
                </a:solidFill>
              </a:rPr>
              <a:t>N°dossier</a:t>
            </a:r>
            <a:r>
              <a:rPr lang="fr-FR" sz="2800" dirty="0" smtClean="0"/>
              <a:t> </a:t>
            </a:r>
            <a:r>
              <a:rPr lang="fr-FR" sz="2800" b="1" dirty="0" smtClean="0"/>
              <a:t>, nom , prénom , sexe , nom-j-F , date-n , lieu-n , nationalité , prénom-p , nom-m , prénom-m ,adresse , wilaya , commune , code-post , n-SS , S-F , handicapé , </a:t>
            </a:r>
            <a:r>
              <a:rPr lang="fr-FR" sz="2800" b="1" dirty="0" err="1" smtClean="0"/>
              <a:t>N°tél</a:t>
            </a:r>
            <a:r>
              <a:rPr lang="fr-FR" sz="2800" b="1" dirty="0" smtClean="0"/>
              <a:t> , N°compte , civilité , mode-</a:t>
            </a:r>
            <a:r>
              <a:rPr lang="fr-FR" sz="2800" b="1" dirty="0" err="1" smtClean="0"/>
              <a:t>paim</a:t>
            </a:r>
            <a:r>
              <a:rPr lang="fr-FR" sz="2800" b="1" dirty="0" smtClean="0"/>
              <a:t> ,  date-fait D09 , N°commune * ) .  </a:t>
            </a:r>
          </a:p>
          <a:p>
            <a:pPr algn="l"/>
            <a:r>
              <a:rPr lang="fr-FR" sz="2800" b="1" dirty="0" smtClean="0">
                <a:solidFill>
                  <a:srgbClr val="FF0000"/>
                </a:solidFill>
              </a:rPr>
              <a:t>-</a:t>
            </a:r>
            <a:r>
              <a:rPr lang="fr-FR" sz="2800" b="1" dirty="0" err="1" smtClean="0">
                <a:solidFill>
                  <a:srgbClr val="FF0000"/>
                </a:solidFill>
              </a:rPr>
              <a:t>possede</a:t>
            </a:r>
            <a:r>
              <a:rPr lang="fr-FR" sz="2800" b="1" dirty="0" smtClean="0">
                <a:solidFill>
                  <a:srgbClr val="FF0000"/>
                </a:solidFill>
              </a:rPr>
              <a:t> 1 :</a:t>
            </a:r>
            <a:endParaRPr lang="fr-FR" sz="2800" dirty="0" smtClean="0">
              <a:solidFill>
                <a:srgbClr val="FF0000"/>
              </a:solidFill>
            </a:endParaRPr>
          </a:p>
          <a:p>
            <a:pPr algn="l"/>
            <a:r>
              <a:rPr lang="fr-FR" sz="2800" dirty="0" smtClean="0"/>
              <a:t>           </a:t>
            </a:r>
            <a:r>
              <a:rPr lang="fr-FR" sz="2800" b="1" u="sng" dirty="0" smtClean="0"/>
              <a:t>(</a:t>
            </a:r>
            <a:r>
              <a:rPr lang="fr-FR" sz="2800" b="1" u="sng" dirty="0" smtClean="0">
                <a:solidFill>
                  <a:srgbClr val="FF0000"/>
                </a:solidFill>
              </a:rPr>
              <a:t>N°</a:t>
            </a:r>
            <a:r>
              <a:rPr lang="fr-FR" sz="2800" b="1" u="sng" dirty="0" err="1" smtClean="0">
                <a:solidFill>
                  <a:srgbClr val="FF0000"/>
                </a:solidFill>
              </a:rPr>
              <a:t>liquid</a:t>
            </a:r>
            <a:r>
              <a:rPr lang="fr-FR" sz="2800" b="1" u="sng" dirty="0" smtClean="0">
                <a:solidFill>
                  <a:srgbClr val="FF0000"/>
                </a:solidFill>
              </a:rPr>
              <a:t>, N°dossier</a:t>
            </a:r>
            <a:r>
              <a:rPr lang="fr-FR" sz="2800" dirty="0" smtClean="0">
                <a:solidFill>
                  <a:srgbClr val="FF0000"/>
                </a:solidFill>
              </a:rPr>
              <a:t> </a:t>
            </a:r>
            <a:r>
              <a:rPr lang="fr-FR" sz="2800" b="1" dirty="0" smtClean="0"/>
              <a:t>, lieu-parent ) . </a:t>
            </a:r>
          </a:p>
          <a:p>
            <a:pPr algn="l"/>
            <a:r>
              <a:rPr lang="fr-FR" sz="2800" b="1" dirty="0" smtClean="0">
                <a:solidFill>
                  <a:srgbClr val="FF0000"/>
                </a:solidFill>
              </a:rPr>
              <a:t>-</a:t>
            </a:r>
            <a:r>
              <a:rPr lang="fr-FR" sz="2800" b="1" dirty="0" err="1" smtClean="0">
                <a:solidFill>
                  <a:srgbClr val="FF0000"/>
                </a:solidFill>
              </a:rPr>
              <a:t>possede</a:t>
            </a:r>
            <a:r>
              <a:rPr lang="fr-FR" sz="2800" b="1" dirty="0" smtClean="0">
                <a:solidFill>
                  <a:srgbClr val="FF0000"/>
                </a:solidFill>
              </a:rPr>
              <a:t> 2 :</a:t>
            </a:r>
            <a:endParaRPr lang="fr-FR" sz="2800" dirty="0" smtClean="0">
              <a:solidFill>
                <a:srgbClr val="FF0000"/>
              </a:solidFill>
            </a:endParaRPr>
          </a:p>
          <a:p>
            <a:pPr algn="l"/>
            <a:r>
              <a:rPr lang="fr-FR" sz="2800" dirty="0" smtClean="0"/>
              <a:t>           </a:t>
            </a:r>
            <a:r>
              <a:rPr lang="fr-FR" sz="2800" b="1" u="sng" dirty="0" smtClean="0"/>
              <a:t>(</a:t>
            </a:r>
            <a:r>
              <a:rPr lang="fr-FR" sz="2800" b="1" u="sng" dirty="0" smtClean="0">
                <a:solidFill>
                  <a:srgbClr val="FF0000"/>
                </a:solidFill>
              </a:rPr>
              <a:t>N°</a:t>
            </a:r>
            <a:r>
              <a:rPr lang="fr-FR" sz="2800" b="1" u="sng" dirty="0" err="1" smtClean="0">
                <a:solidFill>
                  <a:srgbClr val="FF0000"/>
                </a:solidFill>
              </a:rPr>
              <a:t>liquid</a:t>
            </a:r>
            <a:r>
              <a:rPr lang="fr-FR" sz="2800" b="1" u="sng" dirty="0" smtClean="0">
                <a:solidFill>
                  <a:srgbClr val="FF0000"/>
                </a:solidFill>
              </a:rPr>
              <a:t> , N° </a:t>
            </a:r>
            <a:r>
              <a:rPr lang="fr-FR" sz="2800" b="1" u="sng" dirty="0" err="1" smtClean="0">
                <a:solidFill>
                  <a:srgbClr val="FF0000"/>
                </a:solidFill>
              </a:rPr>
              <a:t>enffant</a:t>
            </a:r>
            <a:r>
              <a:rPr lang="fr-FR" sz="2800" b="1" u="sng" dirty="0" smtClean="0">
                <a:solidFill>
                  <a:srgbClr val="FF0000"/>
                </a:solidFill>
              </a:rPr>
              <a:t> </a:t>
            </a:r>
            <a:r>
              <a:rPr lang="fr-FR" sz="2800" b="1" u="sng" dirty="0" smtClean="0"/>
              <a:t>)</a:t>
            </a:r>
            <a:r>
              <a:rPr lang="fr-FR" sz="2800" dirty="0" smtClean="0"/>
              <a:t> .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grpId="0"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6"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2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35"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3"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4" dur="2000" fill="hold"/>
                                        <p:tgtEl>
                                          <p:spTgt spid="3">
                                            <p:txEl>
                                              <p:pRg st="2" end="2"/>
                                            </p:txEl>
                                          </p:spTgt>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35" presetClass="entr" presetSubtype="0" fill="hold" grpId="0"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0"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2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par>
                          <p:cTn id="32" fill="hold">
                            <p:stCondLst>
                              <p:cond delay="8000"/>
                            </p:stCondLst>
                            <p:childTnLst>
                              <p:par>
                                <p:cTn id="33" presetID="35" presetClass="entr" presetSubtype="0" fill="hold" grpId="0"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7"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8" dur="2000" fill="hold"/>
                                        <p:tgtEl>
                                          <p:spTgt spid="3">
                                            <p:txEl>
                                              <p:pRg st="4" end="4"/>
                                            </p:txEl>
                                          </p:spTgt>
                                        </p:tgtEl>
                                        <p:attrNameLst>
                                          <p:attrName>ppt_w</p:attrName>
                                        </p:attrNameLst>
                                      </p:cBhvr>
                                      <p:tavLst>
                                        <p:tav tm="0">
                                          <p:val>
                                            <p:fltVal val="0"/>
                                          </p:val>
                                        </p:tav>
                                        <p:tav tm="100000">
                                          <p:val>
                                            <p:strVal val="#ppt_w"/>
                                          </p:val>
                                        </p:tav>
                                      </p:tavLst>
                                    </p:anim>
                                  </p:childTnLst>
                                </p:cTn>
                              </p:par>
                            </p:childTnLst>
                          </p:cTn>
                        </p:par>
                        <p:par>
                          <p:cTn id="39" fill="hold">
                            <p:stCondLst>
                              <p:cond delay="10000"/>
                            </p:stCondLst>
                            <p:childTnLst>
                              <p:par>
                                <p:cTn id="40" presetID="35" presetClass="entr" presetSubtype="0" fill="hold" grpId="0"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anim calcmode="lin" valueType="num">
                                      <p:cBhvr>
                                        <p:cTn id="43"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44"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5" dur="2000" fill="hold"/>
                                        <p:tgtEl>
                                          <p:spTgt spid="3">
                                            <p:txEl>
                                              <p:pRg st="5" end="5"/>
                                            </p:txEl>
                                          </p:spTgt>
                                        </p:tgtEl>
                                        <p:attrNameLst>
                                          <p:attrName>ppt_w</p:attrName>
                                        </p:attrNameLst>
                                      </p:cBhvr>
                                      <p:tavLst>
                                        <p:tav tm="0">
                                          <p:val>
                                            <p:fltVal val="0"/>
                                          </p:val>
                                        </p:tav>
                                        <p:tav tm="100000">
                                          <p:val>
                                            <p:strVal val="#ppt_w"/>
                                          </p:val>
                                        </p:tav>
                                      </p:tavLst>
                                    </p:anim>
                                  </p:childTnLst>
                                </p:cTn>
                              </p:par>
                            </p:childTnLst>
                          </p:cTn>
                        </p:par>
                        <p:par>
                          <p:cTn id="46" fill="hold">
                            <p:stCondLst>
                              <p:cond delay="12000"/>
                            </p:stCondLst>
                            <p:childTnLst>
                              <p:par>
                                <p:cTn id="47" presetID="35" presetClass="entr" presetSubtype="0" fill="hold" grpId="0" nodeType="after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2000"/>
                                        <p:tgtEl>
                                          <p:spTgt spid="3">
                                            <p:txEl>
                                              <p:pRg st="6" end="6"/>
                                            </p:txEl>
                                          </p:spTgt>
                                        </p:tgtEl>
                                      </p:cBhvr>
                                    </p:animEffect>
                                    <p:anim calcmode="lin" valueType="num">
                                      <p:cBhvr>
                                        <p:cTn id="50"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51"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2" dur="2000" fill="hold"/>
                                        <p:tgtEl>
                                          <p:spTgt spid="3">
                                            <p:txEl>
                                              <p:pRg st="6" end="6"/>
                                            </p:txEl>
                                          </p:spTgt>
                                        </p:tgtEl>
                                        <p:attrNameLst>
                                          <p:attrName>ppt_w</p:attrName>
                                        </p:attrNameLst>
                                      </p:cBhvr>
                                      <p:tavLst>
                                        <p:tav tm="0">
                                          <p:val>
                                            <p:fltVal val="0"/>
                                          </p:val>
                                        </p:tav>
                                        <p:tav tm="100000">
                                          <p:val>
                                            <p:strVal val="#ppt_w"/>
                                          </p:val>
                                        </p:tav>
                                      </p:tavLst>
                                    </p:anim>
                                  </p:childTnLst>
                                </p:cTn>
                              </p:par>
                            </p:childTnLst>
                          </p:cTn>
                        </p:par>
                        <p:par>
                          <p:cTn id="53" fill="hold">
                            <p:stCondLst>
                              <p:cond delay="14000"/>
                            </p:stCondLst>
                            <p:childTnLst>
                              <p:par>
                                <p:cTn id="54" presetID="35" presetClass="entr" presetSubtype="0" fill="hold" grpId="0" nodeType="after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2000"/>
                                        <p:tgtEl>
                                          <p:spTgt spid="3">
                                            <p:txEl>
                                              <p:pRg st="7" end="7"/>
                                            </p:txEl>
                                          </p:spTgt>
                                        </p:tgtEl>
                                      </p:cBhvr>
                                    </p:animEffect>
                                    <p:anim calcmode="lin" valueType="num">
                                      <p:cBhvr>
                                        <p:cTn id="57"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8"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9" dur="2000" fill="hold"/>
                                        <p:tgtEl>
                                          <p:spTgt spid="3">
                                            <p:txEl>
                                              <p:pRg st="7" end="7"/>
                                            </p:txEl>
                                          </p:spTgt>
                                        </p:tgtEl>
                                        <p:attrNameLst>
                                          <p:attrName>ppt_w</p:attrName>
                                        </p:attrNameLst>
                                      </p:cBhvr>
                                      <p:tavLst>
                                        <p:tav tm="0">
                                          <p:val>
                                            <p:fltVal val="0"/>
                                          </p:val>
                                        </p:tav>
                                        <p:tav tm="100000">
                                          <p:val>
                                            <p:strVal val="#ppt_w"/>
                                          </p:val>
                                        </p:tav>
                                      </p:tavLst>
                                    </p:anim>
                                  </p:childTnLst>
                                </p:cTn>
                              </p:par>
                            </p:childTnLst>
                          </p:cTn>
                        </p:par>
                        <p:par>
                          <p:cTn id="60" fill="hold">
                            <p:stCondLst>
                              <p:cond delay="16000"/>
                            </p:stCondLst>
                            <p:childTnLst>
                              <p:par>
                                <p:cTn id="61" presetID="35" presetClass="entr" presetSubtype="0" fill="hold" grpId="0" nodeType="after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2000"/>
                                        <p:tgtEl>
                                          <p:spTgt spid="3">
                                            <p:txEl>
                                              <p:pRg st="8" end="8"/>
                                            </p:txEl>
                                          </p:spTgt>
                                        </p:tgtEl>
                                      </p:cBhvr>
                                    </p:animEffect>
                                    <p:anim calcmode="lin" valueType="num">
                                      <p:cBhvr>
                                        <p:cTn id="64"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65"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6" dur="2000" fill="hold"/>
                                        <p:tgtEl>
                                          <p:spTgt spid="3">
                                            <p:txEl>
                                              <p:pRg st="8" end="8"/>
                                            </p:txEl>
                                          </p:spTgt>
                                        </p:tgtEl>
                                        <p:attrNameLst>
                                          <p:attrName>ppt_w</p:attrName>
                                        </p:attrNameLst>
                                      </p:cBhvr>
                                      <p:tavLst>
                                        <p:tav tm="0">
                                          <p:val>
                                            <p:fltVal val="0"/>
                                          </p:val>
                                        </p:tav>
                                        <p:tav tm="100000">
                                          <p:val>
                                            <p:strVal val="#ppt_w"/>
                                          </p:val>
                                        </p:tav>
                                      </p:tavLst>
                                    </p:anim>
                                  </p:childTnLst>
                                </p:cTn>
                              </p:par>
                            </p:childTnLst>
                          </p:cTn>
                        </p:par>
                        <p:par>
                          <p:cTn id="67" fill="hold">
                            <p:stCondLst>
                              <p:cond delay="18000"/>
                            </p:stCondLst>
                            <p:childTnLst>
                              <p:par>
                                <p:cTn id="68" presetID="35" presetClass="entr" presetSubtype="0" fill="hold" grpId="0" nodeType="after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2000"/>
                                        <p:tgtEl>
                                          <p:spTgt spid="3">
                                            <p:txEl>
                                              <p:pRg st="9" end="9"/>
                                            </p:txEl>
                                          </p:spTgt>
                                        </p:tgtEl>
                                      </p:cBhvr>
                                    </p:animEffect>
                                    <p:anim calcmode="lin" valueType="num">
                                      <p:cBhvr>
                                        <p:cTn id="71" dur="20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72" dur="2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73" dur="2000" fill="hold"/>
                                        <p:tgtEl>
                                          <p:spTgt spid="3">
                                            <p:txEl>
                                              <p:pRg st="9" end="9"/>
                                            </p:txEl>
                                          </p:spTgt>
                                        </p:tgtEl>
                                        <p:attrNameLst>
                                          <p:attrName>ppt_w</p:attrName>
                                        </p:attrNameLst>
                                      </p:cBhvr>
                                      <p:tavLst>
                                        <p:tav tm="0">
                                          <p:val>
                                            <p:fltVal val="0"/>
                                          </p:val>
                                        </p:tav>
                                        <p:tav tm="100000">
                                          <p:val>
                                            <p:strVal val="#ppt_w"/>
                                          </p:val>
                                        </p:tav>
                                      </p:tavLst>
                                    </p:anim>
                                  </p:childTnLst>
                                </p:cTn>
                              </p:par>
                            </p:childTnLst>
                          </p:cTn>
                        </p:par>
                        <p:par>
                          <p:cTn id="74" fill="hold">
                            <p:stCondLst>
                              <p:cond delay="20000"/>
                            </p:stCondLst>
                            <p:childTnLst>
                              <p:par>
                                <p:cTn id="75" presetID="35" presetClass="entr" presetSubtype="0" fill="hold" grpId="0" nodeType="after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2000"/>
                                        <p:tgtEl>
                                          <p:spTgt spid="3">
                                            <p:txEl>
                                              <p:pRg st="10" end="10"/>
                                            </p:txEl>
                                          </p:spTgt>
                                        </p:tgtEl>
                                      </p:cBhvr>
                                    </p:animEffect>
                                    <p:anim calcmode="lin" valueType="num">
                                      <p:cBhvr>
                                        <p:cTn id="78" dur="2000" fill="hold"/>
                                        <p:tgtEl>
                                          <p:spTgt spid="3">
                                            <p:txEl>
                                              <p:pRg st="10" end="10"/>
                                            </p:txEl>
                                          </p:spTgt>
                                        </p:tgtEl>
                                        <p:attrNameLst>
                                          <p:attrName>style.rotation</p:attrName>
                                        </p:attrNameLst>
                                      </p:cBhvr>
                                      <p:tavLst>
                                        <p:tav tm="0">
                                          <p:val>
                                            <p:fltVal val="720"/>
                                          </p:val>
                                        </p:tav>
                                        <p:tav tm="100000">
                                          <p:val>
                                            <p:fltVal val="0"/>
                                          </p:val>
                                        </p:tav>
                                      </p:tavLst>
                                    </p:anim>
                                    <p:anim calcmode="lin" valueType="num">
                                      <p:cBhvr>
                                        <p:cTn id="79" dur="2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80" dur="2000" fill="hold"/>
                                        <p:tgtEl>
                                          <p:spTgt spid="3">
                                            <p:txEl>
                                              <p:pRg st="10" end="10"/>
                                            </p:txEl>
                                          </p:spTgt>
                                        </p:tgtEl>
                                        <p:attrNameLst>
                                          <p:attrName>ppt_w</p:attrName>
                                        </p:attrNameLst>
                                      </p:cBhvr>
                                      <p:tavLst>
                                        <p:tav tm="0">
                                          <p:val>
                                            <p:fltVal val="0"/>
                                          </p:val>
                                        </p:tav>
                                        <p:tav tm="100000">
                                          <p:val>
                                            <p:strVal val="#ppt_w"/>
                                          </p:val>
                                        </p:tav>
                                      </p:tavLst>
                                    </p:anim>
                                  </p:childTnLst>
                                </p:cTn>
                              </p:par>
                            </p:childTnLst>
                          </p:cTn>
                        </p:par>
                        <p:par>
                          <p:cTn id="81" fill="hold">
                            <p:stCondLst>
                              <p:cond delay="22000"/>
                            </p:stCondLst>
                            <p:childTnLst>
                              <p:par>
                                <p:cTn id="82" presetID="35" presetClass="entr" presetSubtype="0" fill="hold" grpId="0" nodeType="after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2000"/>
                                        <p:tgtEl>
                                          <p:spTgt spid="3">
                                            <p:txEl>
                                              <p:pRg st="11" end="11"/>
                                            </p:txEl>
                                          </p:spTgt>
                                        </p:tgtEl>
                                      </p:cBhvr>
                                    </p:animEffect>
                                    <p:anim calcmode="lin" valueType="num">
                                      <p:cBhvr>
                                        <p:cTn id="85" dur="2000" fill="hold"/>
                                        <p:tgtEl>
                                          <p:spTgt spid="3">
                                            <p:txEl>
                                              <p:pRg st="11" end="11"/>
                                            </p:txEl>
                                          </p:spTgt>
                                        </p:tgtEl>
                                        <p:attrNameLst>
                                          <p:attrName>style.rotation</p:attrName>
                                        </p:attrNameLst>
                                      </p:cBhvr>
                                      <p:tavLst>
                                        <p:tav tm="0">
                                          <p:val>
                                            <p:fltVal val="720"/>
                                          </p:val>
                                        </p:tav>
                                        <p:tav tm="100000">
                                          <p:val>
                                            <p:fltVal val="0"/>
                                          </p:val>
                                        </p:tav>
                                      </p:tavLst>
                                    </p:anim>
                                    <p:anim calcmode="lin" valueType="num">
                                      <p:cBhvr>
                                        <p:cTn id="86" dur="2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87" dur="2000" fill="hold"/>
                                        <p:tgtEl>
                                          <p:spTgt spid="3">
                                            <p:txEl>
                                              <p:pRg st="11" end="11"/>
                                            </p:txEl>
                                          </p:spTgt>
                                        </p:tgtEl>
                                        <p:attrNameLst>
                                          <p:attrName>ppt_w</p:attrName>
                                        </p:attrNameLst>
                                      </p:cBhvr>
                                      <p:tavLst>
                                        <p:tav tm="0">
                                          <p:val>
                                            <p:fltVal val="0"/>
                                          </p:val>
                                        </p:tav>
                                        <p:tav tm="100000">
                                          <p:val>
                                            <p:strVal val="#ppt_w"/>
                                          </p:val>
                                        </p:tav>
                                      </p:tavLst>
                                    </p:anim>
                                  </p:childTnLst>
                                </p:cTn>
                              </p:par>
                            </p:childTnLst>
                          </p:cTn>
                        </p:par>
                        <p:par>
                          <p:cTn id="88" fill="hold">
                            <p:stCondLst>
                              <p:cond delay="24000"/>
                            </p:stCondLst>
                            <p:childTnLst>
                              <p:par>
                                <p:cTn id="89" presetID="35" presetClass="entr" presetSubtype="0" fill="hold" grpId="0" nodeType="after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2000"/>
                                        <p:tgtEl>
                                          <p:spTgt spid="3">
                                            <p:txEl>
                                              <p:pRg st="12" end="12"/>
                                            </p:txEl>
                                          </p:spTgt>
                                        </p:tgtEl>
                                      </p:cBhvr>
                                    </p:animEffect>
                                    <p:anim calcmode="lin" valueType="num">
                                      <p:cBhvr>
                                        <p:cTn id="92" dur="2000" fill="hold"/>
                                        <p:tgtEl>
                                          <p:spTgt spid="3">
                                            <p:txEl>
                                              <p:pRg st="12" end="12"/>
                                            </p:txEl>
                                          </p:spTgt>
                                        </p:tgtEl>
                                        <p:attrNameLst>
                                          <p:attrName>style.rotation</p:attrName>
                                        </p:attrNameLst>
                                      </p:cBhvr>
                                      <p:tavLst>
                                        <p:tav tm="0">
                                          <p:val>
                                            <p:fltVal val="720"/>
                                          </p:val>
                                        </p:tav>
                                        <p:tav tm="100000">
                                          <p:val>
                                            <p:fltVal val="0"/>
                                          </p:val>
                                        </p:tav>
                                      </p:tavLst>
                                    </p:anim>
                                    <p:anim calcmode="lin" valueType="num">
                                      <p:cBhvr>
                                        <p:cTn id="93" dur="20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94" dur="2000" fill="hold"/>
                                        <p:tgtEl>
                                          <p:spTgt spid="3">
                                            <p:txEl>
                                              <p:pRg st="12" end="12"/>
                                            </p:txEl>
                                          </p:spTgt>
                                        </p:tgtEl>
                                        <p:attrNameLst>
                                          <p:attrName>ppt_w</p:attrName>
                                        </p:attrNameLst>
                                      </p:cBhvr>
                                      <p:tavLst>
                                        <p:tav tm="0">
                                          <p:val>
                                            <p:fltVal val="0"/>
                                          </p:val>
                                        </p:tav>
                                        <p:tav tm="100000">
                                          <p:val>
                                            <p:strVal val="#ppt_w"/>
                                          </p:val>
                                        </p:tav>
                                      </p:tavLst>
                                    </p:anim>
                                  </p:childTnLst>
                                </p:cTn>
                              </p:par>
                            </p:childTnLst>
                          </p:cTn>
                        </p:par>
                        <p:par>
                          <p:cTn id="95" fill="hold">
                            <p:stCondLst>
                              <p:cond delay="26000"/>
                            </p:stCondLst>
                            <p:childTnLst>
                              <p:par>
                                <p:cTn id="96" presetID="35" presetClass="entr" presetSubtype="0" fill="hold" grpId="0" nodeType="afterEffect">
                                  <p:stCondLst>
                                    <p:cond delay="0"/>
                                  </p:stCondLst>
                                  <p:childTnLst>
                                    <p:set>
                                      <p:cBhvr>
                                        <p:cTn id="97" dur="1" fill="hold">
                                          <p:stCondLst>
                                            <p:cond delay="0"/>
                                          </p:stCondLst>
                                        </p:cTn>
                                        <p:tgtEl>
                                          <p:spTgt spid="3">
                                            <p:txEl>
                                              <p:pRg st="13" end="13"/>
                                            </p:txEl>
                                          </p:spTgt>
                                        </p:tgtEl>
                                        <p:attrNameLst>
                                          <p:attrName>style.visibility</p:attrName>
                                        </p:attrNameLst>
                                      </p:cBhvr>
                                      <p:to>
                                        <p:strVal val="visible"/>
                                      </p:to>
                                    </p:set>
                                    <p:animEffect transition="in" filter="fade">
                                      <p:cBhvr>
                                        <p:cTn id="98" dur="2000"/>
                                        <p:tgtEl>
                                          <p:spTgt spid="3">
                                            <p:txEl>
                                              <p:pRg st="13" end="13"/>
                                            </p:txEl>
                                          </p:spTgt>
                                        </p:tgtEl>
                                      </p:cBhvr>
                                    </p:animEffect>
                                    <p:anim calcmode="lin" valueType="num">
                                      <p:cBhvr>
                                        <p:cTn id="99" dur="2000" fill="hold"/>
                                        <p:tgtEl>
                                          <p:spTgt spid="3">
                                            <p:txEl>
                                              <p:pRg st="13" end="13"/>
                                            </p:txEl>
                                          </p:spTgt>
                                        </p:tgtEl>
                                        <p:attrNameLst>
                                          <p:attrName>style.rotation</p:attrName>
                                        </p:attrNameLst>
                                      </p:cBhvr>
                                      <p:tavLst>
                                        <p:tav tm="0">
                                          <p:val>
                                            <p:fltVal val="720"/>
                                          </p:val>
                                        </p:tav>
                                        <p:tav tm="100000">
                                          <p:val>
                                            <p:fltVal val="0"/>
                                          </p:val>
                                        </p:tav>
                                      </p:tavLst>
                                    </p:anim>
                                    <p:anim calcmode="lin" valueType="num">
                                      <p:cBhvr>
                                        <p:cTn id="100" dur="20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101" dur="2000" fill="hold"/>
                                        <p:tgtEl>
                                          <p:spTgt spid="3">
                                            <p:txEl>
                                              <p:pRg st="13" end="13"/>
                                            </p:txEl>
                                          </p:spTgt>
                                        </p:tgtEl>
                                        <p:attrNameLst>
                                          <p:attrName>ppt_w</p:attrName>
                                        </p:attrNameLst>
                                      </p:cBhvr>
                                      <p:tavLst>
                                        <p:tav tm="0">
                                          <p:val>
                                            <p:fltVal val="0"/>
                                          </p:val>
                                        </p:tav>
                                        <p:tav tm="100000">
                                          <p:val>
                                            <p:strVal val="#ppt_w"/>
                                          </p:val>
                                        </p:tav>
                                      </p:tavLst>
                                    </p:anim>
                                  </p:childTnLst>
                                </p:cTn>
                              </p:par>
                            </p:childTnLst>
                          </p:cTn>
                        </p:par>
                        <p:par>
                          <p:cTn id="102" fill="hold">
                            <p:stCondLst>
                              <p:cond delay="28000"/>
                            </p:stCondLst>
                            <p:childTnLst>
                              <p:par>
                                <p:cTn id="103" presetID="35" presetClass="entr" presetSubtype="0" fill="hold" grpId="0" nodeType="afterEffect">
                                  <p:stCondLst>
                                    <p:cond delay="0"/>
                                  </p:stCondLst>
                                  <p:childTnLst>
                                    <p:set>
                                      <p:cBhvr>
                                        <p:cTn id="104" dur="1" fill="hold">
                                          <p:stCondLst>
                                            <p:cond delay="0"/>
                                          </p:stCondLst>
                                        </p:cTn>
                                        <p:tgtEl>
                                          <p:spTgt spid="3">
                                            <p:txEl>
                                              <p:pRg st="14" end="14"/>
                                            </p:txEl>
                                          </p:spTgt>
                                        </p:tgtEl>
                                        <p:attrNameLst>
                                          <p:attrName>style.visibility</p:attrName>
                                        </p:attrNameLst>
                                      </p:cBhvr>
                                      <p:to>
                                        <p:strVal val="visible"/>
                                      </p:to>
                                    </p:set>
                                    <p:animEffect transition="in" filter="fade">
                                      <p:cBhvr>
                                        <p:cTn id="105" dur="2000"/>
                                        <p:tgtEl>
                                          <p:spTgt spid="3">
                                            <p:txEl>
                                              <p:pRg st="14" end="14"/>
                                            </p:txEl>
                                          </p:spTgt>
                                        </p:tgtEl>
                                      </p:cBhvr>
                                    </p:animEffect>
                                    <p:anim calcmode="lin" valueType="num">
                                      <p:cBhvr>
                                        <p:cTn id="106" dur="2000" fill="hold"/>
                                        <p:tgtEl>
                                          <p:spTgt spid="3">
                                            <p:txEl>
                                              <p:pRg st="14" end="14"/>
                                            </p:txEl>
                                          </p:spTgt>
                                        </p:tgtEl>
                                        <p:attrNameLst>
                                          <p:attrName>style.rotation</p:attrName>
                                        </p:attrNameLst>
                                      </p:cBhvr>
                                      <p:tavLst>
                                        <p:tav tm="0">
                                          <p:val>
                                            <p:fltVal val="720"/>
                                          </p:val>
                                        </p:tav>
                                        <p:tav tm="100000">
                                          <p:val>
                                            <p:fltVal val="0"/>
                                          </p:val>
                                        </p:tav>
                                      </p:tavLst>
                                    </p:anim>
                                    <p:anim calcmode="lin" valueType="num">
                                      <p:cBhvr>
                                        <p:cTn id="107" dur="2000" fill="hold"/>
                                        <p:tgtEl>
                                          <p:spTgt spid="3">
                                            <p:txEl>
                                              <p:pRg st="14" end="14"/>
                                            </p:txEl>
                                          </p:spTgt>
                                        </p:tgtEl>
                                        <p:attrNameLst>
                                          <p:attrName>ppt_h</p:attrName>
                                        </p:attrNameLst>
                                      </p:cBhvr>
                                      <p:tavLst>
                                        <p:tav tm="0">
                                          <p:val>
                                            <p:fltVal val="0"/>
                                          </p:val>
                                        </p:tav>
                                        <p:tav tm="100000">
                                          <p:val>
                                            <p:strVal val="#ppt_h"/>
                                          </p:val>
                                        </p:tav>
                                      </p:tavLst>
                                    </p:anim>
                                    <p:anim calcmode="lin" valueType="num">
                                      <p:cBhvr>
                                        <p:cTn id="108" dur="2000" fill="hold"/>
                                        <p:tgtEl>
                                          <p:spTgt spid="3">
                                            <p:txEl>
                                              <p:pRg st="14" end="14"/>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0"/>
            <a:ext cx="8027890" cy="1857364"/>
          </a:xfrm>
        </p:spPr>
        <p:txBody>
          <a:bodyPr>
            <a:normAutofit fontScale="90000"/>
          </a:bodyPr>
          <a:lstStyle/>
          <a:p>
            <a:pPr algn="l"/>
            <a:r>
              <a:rPr lang="fr-FR" dirty="0" smtClean="0"/>
              <a:t>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sz="3600" dirty="0" smtClean="0">
                <a:solidFill>
                  <a:schemeClr val="accent1">
                    <a:lumMod val="75000"/>
                  </a:schemeClr>
                </a:solidFill>
              </a:rPr>
              <a:t>2- le Modèle physique des données : (MPD) </a:t>
            </a:r>
            <a:br>
              <a:rPr lang="fr-FR" sz="3600" dirty="0" smtClean="0">
                <a:solidFill>
                  <a:schemeClr val="accent1">
                    <a:lumMod val="75000"/>
                  </a:schemeClr>
                </a:solidFill>
              </a:rPr>
            </a:br>
            <a:r>
              <a:rPr lang="fr-FR" sz="3600" dirty="0" smtClean="0">
                <a:solidFill>
                  <a:srgbClr val="FF0000"/>
                </a:solidFill>
              </a:rPr>
              <a:t>2-1- Définition : </a:t>
            </a:r>
            <a:r>
              <a:rPr lang="fr-FR" dirty="0" smtClean="0"/>
              <a:t/>
            </a:r>
            <a:br>
              <a:rPr lang="fr-FR" dirty="0" smtClean="0"/>
            </a:br>
            <a:endParaRPr lang="fr-FR" dirty="0"/>
          </a:p>
        </p:txBody>
      </p:sp>
      <p:sp>
        <p:nvSpPr>
          <p:cNvPr id="3" name="Sous-titre 2"/>
          <p:cNvSpPr>
            <a:spLocks noGrp="1"/>
          </p:cNvSpPr>
          <p:nvPr>
            <p:ph type="subTitle" idx="1"/>
          </p:nvPr>
        </p:nvSpPr>
        <p:spPr>
          <a:xfrm>
            <a:off x="571472" y="1214422"/>
            <a:ext cx="7854696" cy="5286412"/>
          </a:xfrm>
        </p:spPr>
        <p:txBody>
          <a:bodyPr>
            <a:normAutofit fontScale="92500" lnSpcReduction="20000"/>
          </a:bodyPr>
          <a:lstStyle/>
          <a:p>
            <a:pPr algn="l"/>
            <a:r>
              <a:rPr lang="fr-FR" dirty="0" smtClean="0"/>
              <a:t>        une fois le </a:t>
            </a:r>
            <a:r>
              <a:rPr lang="fr-FR" dirty="0" smtClean="0">
                <a:solidFill>
                  <a:srgbClr val="FF0000"/>
                </a:solidFill>
              </a:rPr>
              <a:t>MLD</a:t>
            </a:r>
            <a:r>
              <a:rPr lang="fr-FR" dirty="0" smtClean="0"/>
              <a:t> est construit  on passe à la dernière étape qui consiste à décrire les données telles quelles sont  stockées dans la machine.</a:t>
            </a:r>
          </a:p>
          <a:p>
            <a:pPr algn="l"/>
            <a:r>
              <a:rPr lang="fr-FR" dirty="0" smtClean="0"/>
              <a:t>         Les relations qui nous avons tiré seront représentées physiquement  par des fichiers dans les quelles les attributs sont des rubriques et aux quelle nous associons des fichiers indexés selon les clés.</a:t>
            </a:r>
          </a:p>
          <a:p>
            <a:pPr algn="l"/>
            <a:r>
              <a:rPr lang="fr-FR" dirty="0" smtClean="0"/>
              <a:t>           Le modèle </a:t>
            </a:r>
            <a:r>
              <a:rPr lang="fr-FR" dirty="0" smtClean="0">
                <a:solidFill>
                  <a:srgbClr val="FF0000"/>
                </a:solidFill>
              </a:rPr>
              <a:t>(MPD) </a:t>
            </a:r>
            <a:r>
              <a:rPr lang="fr-FR" dirty="0" smtClean="0"/>
              <a:t>prépare le système de gestion de données, nous ne traiton ici que de la formalisation du </a:t>
            </a:r>
            <a:r>
              <a:rPr lang="fr-FR" dirty="0" smtClean="0">
                <a:solidFill>
                  <a:srgbClr val="FF0000"/>
                </a:solidFill>
              </a:rPr>
              <a:t>MPD</a:t>
            </a:r>
            <a:r>
              <a:rPr lang="fr-FR" dirty="0" smtClean="0"/>
              <a:t> appliquée à une base de donnée relationnelle, le</a:t>
            </a:r>
            <a:r>
              <a:rPr lang="fr-FR" dirty="0" smtClean="0">
                <a:solidFill>
                  <a:srgbClr val="FF0000"/>
                </a:solidFill>
              </a:rPr>
              <a:t> MPD </a:t>
            </a:r>
            <a:r>
              <a:rPr lang="fr-FR" dirty="0" smtClean="0"/>
              <a:t>s’intéresse à l’optimisation de la gestion de donnée en fonction de l’outil choisi pour cette gestion et surtout en fonction des traitements qui utilisent ces données , des choix parfois contradictoires vis-à-vis du </a:t>
            </a:r>
            <a:r>
              <a:rPr lang="fr-FR" dirty="0" smtClean="0">
                <a:solidFill>
                  <a:srgbClr val="FF0000"/>
                </a:solidFill>
              </a:rPr>
              <a:t>MCD</a:t>
            </a:r>
            <a:r>
              <a:rPr lang="fr-FR" dirty="0" smtClean="0"/>
              <a:t> sont à faire car il s’agit d’être pragmatique .     </a:t>
            </a:r>
          </a:p>
          <a:p>
            <a:r>
              <a:rPr lang="fr-FR" dirty="0" smtClean="0"/>
              <a:t>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10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5500"/>
                            </p:stCondLst>
                            <p:childTnLst>
                              <p:par>
                                <p:cTn id="13" presetID="8" presetClass="entr" presetSubtype="16" fill="hold" grpId="0" nodeType="afterEffect">
                                  <p:stCondLst>
                                    <p:cond delay="10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8500"/>
                            </p:stCondLst>
                            <p:childTnLst>
                              <p:par>
                                <p:cTn id="17" presetID="8" presetClass="entr" presetSubtype="16" fill="hold" grpId="0" nodeType="afterEffect">
                                  <p:stCondLst>
                                    <p:cond delay="10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par>
                          <p:cTn id="20" fill="hold">
                            <p:stCondLst>
                              <p:cond delay="11500"/>
                            </p:stCondLst>
                            <p:childTnLst>
                              <p:par>
                                <p:cTn id="21" presetID="8" presetClass="entr" presetSubtype="16" fill="hold" grpId="0" nodeType="afterEffect">
                                  <p:stCondLst>
                                    <p:cond delay="10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amond(in)">
                                      <p:cBhvr>
                                        <p:cTn id="23"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00034" y="285728"/>
            <a:ext cx="7851648" cy="628640"/>
          </a:xfrm>
        </p:spPr>
        <p:txBody>
          <a:bodyPr>
            <a:normAutofit/>
          </a:bodyPr>
          <a:lstStyle/>
          <a:p>
            <a:pPr algn="l"/>
            <a:r>
              <a:rPr lang="fr-FR" sz="4000" dirty="0" smtClean="0">
                <a:solidFill>
                  <a:schemeClr val="accent1">
                    <a:lumMod val="75000"/>
                  </a:schemeClr>
                </a:solidFill>
              </a:rPr>
              <a:t>présentation du modèle physique : </a:t>
            </a:r>
            <a:endParaRPr lang="fr-FR" sz="4000" dirty="0">
              <a:solidFill>
                <a:schemeClr val="accent1">
                  <a:lumMod val="75000"/>
                </a:schemeClr>
              </a:solidFill>
            </a:endParaRPr>
          </a:p>
        </p:txBody>
      </p:sp>
      <p:sp>
        <p:nvSpPr>
          <p:cNvPr id="3" name="Sous-titre 2"/>
          <p:cNvSpPr>
            <a:spLocks noGrp="1"/>
          </p:cNvSpPr>
          <p:nvPr>
            <p:ph type="subTitle" idx="1"/>
          </p:nvPr>
        </p:nvSpPr>
        <p:spPr>
          <a:xfrm>
            <a:off x="357158" y="928670"/>
            <a:ext cx="8429684" cy="5643602"/>
          </a:xfrm>
        </p:spPr>
        <p:txBody>
          <a:bodyPr/>
          <a:lstStyle/>
          <a:p>
            <a:endParaRPr lang="fr-FR" dirty="0"/>
          </a:p>
        </p:txBody>
      </p:sp>
      <p:graphicFrame>
        <p:nvGraphicFramePr>
          <p:cNvPr id="4" name="Tableau 3"/>
          <p:cNvGraphicFramePr>
            <a:graphicFrameLocks noGrp="1"/>
          </p:cNvGraphicFramePr>
          <p:nvPr/>
        </p:nvGraphicFramePr>
        <p:xfrm>
          <a:off x="1500166" y="1142984"/>
          <a:ext cx="5279555" cy="5012799"/>
        </p:xfrm>
        <a:graphic>
          <a:graphicData uri="http://schemas.openxmlformats.org/drawingml/2006/table">
            <a:tbl>
              <a:tblPr firstRow="1" bandRow="1">
                <a:tableStyleId>{E8B1032C-EA38-4F05-BA0D-38AFFFC7BED3}</a:tableStyleId>
              </a:tblPr>
              <a:tblGrid>
                <a:gridCol w="3175673"/>
                <a:gridCol w="2103882"/>
              </a:tblGrid>
              <a:tr h="739383">
                <a:tc>
                  <a:txBody>
                    <a:bodyPr/>
                    <a:lstStyle/>
                    <a:p>
                      <a:pPr algn="ctr">
                        <a:lnSpc>
                          <a:spcPct val="100000"/>
                        </a:lnSpc>
                      </a:pPr>
                      <a:r>
                        <a:rPr kumimoji="0" lang="fr-FR" sz="2400" kern="1200" dirty="0" smtClean="0">
                          <a:effectLst>
                            <a:outerShdw blurRad="38100" dist="38100" dir="2700000" algn="tl">
                              <a:srgbClr val="000000">
                                <a:alpha val="43137"/>
                              </a:srgbClr>
                            </a:outerShdw>
                          </a:effectLst>
                        </a:rPr>
                        <a:t>Nom de fichier </a:t>
                      </a:r>
                      <a:endParaRPr lang="fr-FR" sz="2400" dirty="0" smtClean="0">
                        <a:effectLst>
                          <a:outerShdw blurRad="38100" dist="38100" dir="2700000" algn="tl">
                            <a:srgbClr val="000000">
                              <a:alpha val="43137"/>
                            </a:srgbClr>
                          </a:outerShdw>
                        </a:effectLst>
                      </a:endParaRPr>
                    </a:p>
                    <a:p>
                      <a:pPr algn="ctr">
                        <a:lnSpc>
                          <a:spcPct val="100000"/>
                        </a:lnSpc>
                      </a:pPr>
                      <a:endParaRPr lang="fr-FR" sz="2400" dirty="0">
                        <a:solidFill>
                          <a:schemeClr val="tx1"/>
                        </a:solidFill>
                        <a:effectLst>
                          <a:outerShdw blurRad="38100" dist="38100" dir="2700000" algn="tl">
                            <a:srgbClr val="000000">
                              <a:alpha val="43137"/>
                            </a:srgbClr>
                          </a:outerShdw>
                        </a:effectLst>
                      </a:endParaRPr>
                    </a:p>
                  </a:txBody>
                  <a:tcPr>
                    <a:cell3D prstMaterial="dkEdge">
                      <a:bevel/>
                      <a:lightRig rig="flood" dir="t"/>
                    </a:cell3D>
                    <a:solidFill>
                      <a:schemeClr val="bg1">
                        <a:lumMod val="85000"/>
                      </a:schemeClr>
                    </a:solidFill>
                  </a:tcPr>
                </a:tc>
                <a:tc>
                  <a:txBody>
                    <a:bodyPr/>
                    <a:lstStyle/>
                    <a:p>
                      <a:pPr algn="ctr">
                        <a:lnSpc>
                          <a:spcPct val="100000"/>
                        </a:lnSpc>
                      </a:pPr>
                      <a:r>
                        <a:rPr kumimoji="0" lang="fr-FR" sz="2400" kern="1200" dirty="0" smtClean="0">
                          <a:effectLst>
                            <a:outerShdw blurRad="38100" dist="38100" dir="2700000" algn="tl">
                              <a:srgbClr val="000000">
                                <a:alpha val="43137"/>
                              </a:srgbClr>
                            </a:outerShdw>
                          </a:effectLst>
                        </a:rPr>
                        <a:t>Index</a:t>
                      </a:r>
                      <a:endParaRPr lang="fr-FR" sz="2400" dirty="0">
                        <a:solidFill>
                          <a:schemeClr val="tx1"/>
                        </a:solidFill>
                        <a:effectLst>
                          <a:outerShdw blurRad="38100" dist="38100" dir="2700000" algn="tl">
                            <a:srgbClr val="000000">
                              <a:alpha val="43137"/>
                            </a:srgbClr>
                          </a:outerShdw>
                        </a:effectLst>
                      </a:endParaRPr>
                    </a:p>
                  </a:txBody>
                  <a:tcPr>
                    <a:cell3D prstMaterial="dkEdge">
                      <a:bevel/>
                      <a:lightRig rig="flood" dir="t"/>
                    </a:cell3D>
                    <a:solidFill>
                      <a:schemeClr val="bg1">
                        <a:lumMod val="85000"/>
                      </a:schemeClr>
                    </a:solidFill>
                  </a:tcPr>
                </a:tc>
              </a:tr>
              <a:tr h="4189839">
                <a:tc>
                  <a:txBody>
                    <a:bodyPr/>
                    <a:lstStyle/>
                    <a:p>
                      <a:endParaRPr lang="fr-FR" sz="2000" b="1" dirty="0" smtClean="0"/>
                    </a:p>
                    <a:p>
                      <a:r>
                        <a:rPr kumimoji="0" lang="fr-FR" sz="2000" b="1" kern="1200" dirty="0" smtClean="0"/>
                        <a:t>*Période d’activité </a:t>
                      </a:r>
                      <a:endParaRPr lang="fr-FR" sz="2000" b="1" dirty="0" smtClean="0"/>
                    </a:p>
                    <a:p>
                      <a:r>
                        <a:rPr kumimoji="0" lang="fr-FR" sz="2000" b="1" kern="1200" dirty="0" smtClean="0"/>
                        <a:t>*décède </a:t>
                      </a:r>
                      <a:endParaRPr lang="fr-FR" sz="2000" b="1" dirty="0" smtClean="0"/>
                    </a:p>
                    <a:p>
                      <a:r>
                        <a:rPr kumimoji="0" lang="fr-FR" sz="2000" b="1" kern="1200" dirty="0" smtClean="0"/>
                        <a:t>* pension </a:t>
                      </a:r>
                      <a:endParaRPr lang="fr-FR" sz="2000" b="1" dirty="0" smtClean="0"/>
                    </a:p>
                    <a:p>
                      <a:r>
                        <a:rPr kumimoji="0" lang="fr-FR" sz="2000" b="1" kern="1200" dirty="0" smtClean="0"/>
                        <a:t> *suspension </a:t>
                      </a:r>
                      <a:endParaRPr lang="fr-FR" sz="2000" b="1" dirty="0" smtClean="0"/>
                    </a:p>
                    <a:p>
                      <a:r>
                        <a:rPr kumimoji="0" lang="fr-FR" sz="2000" b="1" kern="1200" dirty="0" smtClean="0"/>
                        <a:t>*reprise </a:t>
                      </a:r>
                      <a:endParaRPr lang="fr-FR" sz="2000" b="1" dirty="0" smtClean="0"/>
                    </a:p>
                    <a:p>
                      <a:r>
                        <a:rPr kumimoji="0" lang="fr-FR" sz="2000" b="1" kern="1200" dirty="0" smtClean="0"/>
                        <a:t>*Ayant  droit </a:t>
                      </a:r>
                      <a:endParaRPr lang="fr-FR" sz="2000" b="1" dirty="0" smtClean="0"/>
                    </a:p>
                    <a:p>
                      <a:r>
                        <a:rPr kumimoji="0" lang="fr-FR" sz="2000" b="1" kern="1200" dirty="0" smtClean="0"/>
                        <a:t> *</a:t>
                      </a:r>
                      <a:r>
                        <a:rPr kumimoji="0" lang="fr-FR" sz="2000" b="1" kern="1200" dirty="0" err="1" smtClean="0"/>
                        <a:t>titure</a:t>
                      </a:r>
                      <a:r>
                        <a:rPr kumimoji="0" lang="fr-FR" sz="2000" b="1" kern="1200" dirty="0" smtClean="0"/>
                        <a:t> </a:t>
                      </a:r>
                      <a:endParaRPr lang="fr-FR" sz="2000" b="1" dirty="0" smtClean="0"/>
                    </a:p>
                    <a:p>
                      <a:r>
                        <a:rPr kumimoji="0" lang="fr-FR" sz="2000" b="1" kern="1200" dirty="0" smtClean="0"/>
                        <a:t>*wilaya </a:t>
                      </a:r>
                      <a:endParaRPr lang="fr-FR" sz="2000" b="1" dirty="0" smtClean="0"/>
                    </a:p>
                    <a:p>
                      <a:r>
                        <a:rPr kumimoji="0" lang="fr-FR" sz="2000" b="1" kern="1200" dirty="0" smtClean="0"/>
                        <a:t>*commune </a:t>
                      </a:r>
                      <a:endParaRPr lang="fr-FR" sz="2000" b="1" dirty="0" smtClean="0"/>
                    </a:p>
                    <a:p>
                      <a:r>
                        <a:rPr kumimoji="0" lang="fr-FR" sz="2000" b="1" kern="1200" dirty="0" smtClean="0"/>
                        <a:t>*possède 1</a:t>
                      </a:r>
                      <a:endParaRPr lang="fr-FR" sz="2000" b="1" dirty="0" smtClean="0"/>
                    </a:p>
                    <a:p>
                      <a:r>
                        <a:rPr kumimoji="0" lang="fr-FR" sz="2000" b="1" kern="1200" dirty="0" smtClean="0"/>
                        <a:t>*possède 2 </a:t>
                      </a:r>
                      <a:endParaRPr lang="fr-FR" sz="2000" b="1" dirty="0" smtClean="0"/>
                    </a:p>
                    <a:p>
                      <a:endParaRPr lang="fr-FR" sz="2000" b="1" dirty="0" smtClean="0"/>
                    </a:p>
                  </a:txBody>
                  <a:tcPr>
                    <a:cell3D prstMaterial="dkEdge">
                      <a:bevel/>
                      <a:lightRig rig="flood" dir="t"/>
                    </a:cell3D>
                    <a:solidFill>
                      <a:schemeClr val="bg1">
                        <a:lumMod val="85000"/>
                      </a:schemeClr>
                    </a:solidFill>
                  </a:tcPr>
                </a:tc>
                <a:tc>
                  <a:txBody>
                    <a:bodyPr/>
                    <a:lstStyle/>
                    <a:p>
                      <a:endParaRPr kumimoji="0" lang="fr-FR" sz="2000" b="1" kern="1200" dirty="0" smtClean="0"/>
                    </a:p>
                    <a:p>
                      <a:r>
                        <a:rPr kumimoji="0" lang="fr-FR" sz="2000" b="1" kern="1200" dirty="0" smtClean="0"/>
                        <a:t>*N°Période </a:t>
                      </a:r>
                    </a:p>
                    <a:p>
                      <a:r>
                        <a:rPr kumimoji="0" lang="fr-FR" sz="2000" b="1" kern="1200" dirty="0" smtClean="0"/>
                        <a:t>*N°dossier –</a:t>
                      </a:r>
                      <a:r>
                        <a:rPr kumimoji="0" lang="fr-FR" sz="2000" b="1" kern="1200" dirty="0" err="1" smtClean="0"/>
                        <a:t>déc</a:t>
                      </a:r>
                      <a:endParaRPr kumimoji="0" lang="fr-FR" sz="2000" b="1" kern="1200" dirty="0" smtClean="0"/>
                    </a:p>
                    <a:p>
                      <a:r>
                        <a:rPr kumimoji="0" lang="fr-FR" sz="2000" b="1" kern="1200" dirty="0" smtClean="0"/>
                        <a:t> *N°pension </a:t>
                      </a:r>
                    </a:p>
                    <a:p>
                      <a:r>
                        <a:rPr kumimoji="0" lang="fr-FR" sz="2000" b="1" kern="1200" dirty="0" smtClean="0"/>
                        <a:t>*N° </a:t>
                      </a:r>
                      <a:r>
                        <a:rPr kumimoji="0" lang="fr-FR" sz="2000" b="1" kern="1200" dirty="0" err="1" smtClean="0"/>
                        <a:t>susp</a:t>
                      </a:r>
                      <a:r>
                        <a:rPr kumimoji="0" lang="fr-FR" sz="2000" b="1" kern="1200" dirty="0" smtClean="0"/>
                        <a:t> </a:t>
                      </a:r>
                    </a:p>
                    <a:p>
                      <a:r>
                        <a:rPr kumimoji="0" lang="fr-FR" sz="2000" b="1" kern="1200" dirty="0" smtClean="0"/>
                        <a:t>*N° reprise </a:t>
                      </a:r>
                    </a:p>
                    <a:p>
                      <a:r>
                        <a:rPr kumimoji="0" lang="fr-FR" sz="2000" b="1" kern="1200" dirty="0" smtClean="0"/>
                        <a:t>*N°dossier </a:t>
                      </a:r>
                    </a:p>
                    <a:p>
                      <a:r>
                        <a:rPr kumimoji="0" lang="fr-FR" sz="2000" b="1" kern="1200" dirty="0" smtClean="0"/>
                        <a:t>*N°  </a:t>
                      </a:r>
                      <a:r>
                        <a:rPr kumimoji="0" lang="fr-FR" sz="2000" b="1" kern="1200" dirty="0" err="1" smtClean="0"/>
                        <a:t>titure</a:t>
                      </a:r>
                      <a:r>
                        <a:rPr kumimoji="0" lang="fr-FR" sz="2000" b="1" kern="1200" dirty="0" smtClean="0"/>
                        <a:t> </a:t>
                      </a:r>
                    </a:p>
                    <a:p>
                      <a:r>
                        <a:rPr kumimoji="0" lang="fr-FR" sz="2000" b="1" kern="1200" dirty="0" smtClean="0"/>
                        <a:t>*N°wilaya </a:t>
                      </a:r>
                    </a:p>
                    <a:p>
                      <a:r>
                        <a:rPr kumimoji="0" lang="fr-FR" sz="2000" b="1" kern="1200" dirty="0" smtClean="0"/>
                        <a:t>*N°commune </a:t>
                      </a:r>
                    </a:p>
                    <a:p>
                      <a:r>
                        <a:rPr kumimoji="0" lang="fr-FR" sz="2000" b="1" kern="1200" dirty="0" smtClean="0"/>
                        <a:t>*N° possède 1 </a:t>
                      </a:r>
                    </a:p>
                    <a:p>
                      <a:r>
                        <a:rPr kumimoji="0" lang="fr-FR" sz="2000" b="1" kern="1200" dirty="0" smtClean="0"/>
                        <a:t>*N° possède 2 </a:t>
                      </a:r>
                      <a:endParaRPr lang="fr-FR" sz="2000" b="1" dirty="0"/>
                    </a:p>
                  </a:txBody>
                  <a:tcPr>
                    <a:cell3D prstMaterial="dkEdge">
                      <a:bevel/>
                      <a:lightRig rig="flood" dir="t"/>
                    </a:cell3D>
                    <a:solidFill>
                      <a:schemeClr val="bg1">
                        <a:lumMod val="85000"/>
                      </a:schemeClr>
                    </a:solidFill>
                  </a:tcPr>
                </a:tc>
              </a:tr>
            </a:tbl>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15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3400" y="642918"/>
            <a:ext cx="7851648" cy="1357322"/>
          </a:xfrm>
        </p:spPr>
        <p:txBody>
          <a:bodyPr>
            <a:normAutofit fontScale="90000"/>
          </a:bodyPr>
          <a:lstStyle/>
          <a:p>
            <a:pPr lvl="0" algn="l"/>
            <a:r>
              <a:rPr lang="fr-FR" dirty="0" smtClean="0">
                <a:solidFill>
                  <a:schemeClr val="accent1">
                    <a:lumMod val="75000"/>
                  </a:schemeClr>
                </a:solidFill>
              </a:rPr>
              <a:t>Conclusion : </a:t>
            </a:r>
            <a:r>
              <a:rPr lang="fr-FR" dirty="0" smtClean="0"/>
              <a:t/>
            </a:r>
            <a:br>
              <a:rPr lang="fr-FR" dirty="0" smtClean="0"/>
            </a:br>
            <a:endParaRPr lang="fr-FR" dirty="0"/>
          </a:p>
        </p:txBody>
      </p:sp>
      <p:sp>
        <p:nvSpPr>
          <p:cNvPr id="3" name="Sous-titre 2"/>
          <p:cNvSpPr>
            <a:spLocks noGrp="1"/>
          </p:cNvSpPr>
          <p:nvPr>
            <p:ph type="subTitle" idx="1"/>
          </p:nvPr>
        </p:nvSpPr>
        <p:spPr>
          <a:xfrm>
            <a:off x="533400" y="1428736"/>
            <a:ext cx="7854696" cy="4714908"/>
          </a:xfrm>
        </p:spPr>
        <p:txBody>
          <a:bodyPr/>
          <a:lstStyle/>
          <a:p>
            <a:pPr algn="l"/>
            <a:r>
              <a:rPr lang="fr-FR" b="1" dirty="0" smtClean="0"/>
              <a:t>        Après l’étude logique et physique qui a pour le but de traduire les choix techniques et la prise en compte de leur </a:t>
            </a:r>
            <a:r>
              <a:rPr lang="fr-FR" b="1" dirty="0" err="1" smtClean="0"/>
              <a:t>spécifité</a:t>
            </a:r>
            <a:r>
              <a:rPr lang="fr-FR" b="1" dirty="0" smtClean="0"/>
              <a:t> .</a:t>
            </a:r>
          </a:p>
          <a:p>
            <a:pPr algn="l"/>
            <a:r>
              <a:rPr lang="fr-FR" b="1" dirty="0" smtClean="0"/>
              <a:t>        On définie la structure des fichiers et l’implémentation physique de données qui nous aide à la réalisation du logiciel. </a:t>
            </a:r>
            <a:endParaRPr lang="fr-FR"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par>
                                <p:cTn id="11" presetID="5" presetClass="entr" presetSubtype="10" fill="hold" grpId="0" nodeType="withEffect">
                                  <p:stCondLst>
                                    <p:cond delay="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heckerboard(across)">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0"/>
            <a:ext cx="9144000" cy="6858000"/>
          </a:xfrm>
          <a:prstGeom prst="bevel">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8" name="Titre 3"/>
          <p:cNvSpPr txBox="1">
            <a:spLocks/>
          </p:cNvSpPr>
          <p:nvPr/>
        </p:nvSpPr>
        <p:spPr>
          <a:xfrm>
            <a:off x="714348" y="0"/>
            <a:ext cx="7851648" cy="707886"/>
          </a:xfrm>
          <a:prstGeom prst="rect">
            <a:avLst/>
          </a:prstGeom>
          <a:noFill/>
          <a:ln>
            <a:noFill/>
          </a:ln>
        </p:spPr>
        <p:txBody>
          <a:bodyPr vert="horz" wrap="square" lIns="91440" tIns="45720" rIns="91440" bIns="45720" anchor="b">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000" b="1" i="0" u="none" strike="noStrike" kern="1200" cap="none" spc="0" normalizeH="0" baseline="0" noProof="0" dirty="0" smtClean="0">
                <a:ln w="11430"/>
                <a:solidFill>
                  <a:schemeClr val="tx2"/>
                </a:solidFill>
                <a:effectLst>
                  <a:outerShdw blurRad="50800" dist="39000" dir="5460000" algn="tl">
                    <a:srgbClr val="000000">
                      <a:alpha val="38000"/>
                    </a:srgbClr>
                  </a:outerShdw>
                </a:effectLst>
                <a:uLnTx/>
                <a:uFillTx/>
                <a:latin typeface="+mj-lt"/>
                <a:ea typeface="+mj-ea"/>
                <a:cs typeface="+mj-cs"/>
              </a:rPr>
              <a:t>Chapitre N° 04</a:t>
            </a:r>
            <a:endParaRPr kumimoji="0" lang="fr-FR" sz="4000" b="1" i="0" u="none" strike="noStrike" kern="1200" cap="none" spc="0" normalizeH="0" baseline="0" noProof="0" dirty="0">
              <a:ln w="11430"/>
              <a:solidFill>
                <a:schemeClr val="tx2"/>
              </a:solidFill>
              <a:effectLst>
                <a:outerShdw blurRad="50800" dist="39000" dir="5460000" algn="tl">
                  <a:srgbClr val="000000">
                    <a:alpha val="38000"/>
                  </a:srgbClr>
                </a:outerShdw>
              </a:effectLst>
              <a:uLnTx/>
              <a:uFillTx/>
              <a:latin typeface="+mj-lt"/>
              <a:ea typeface="+mj-ea"/>
              <a:cs typeface="+mj-cs"/>
            </a:endParaRPr>
          </a:p>
        </p:txBody>
      </p:sp>
      <p:sp>
        <p:nvSpPr>
          <p:cNvPr id="11" name="Sous-titre 4"/>
          <p:cNvSpPr txBox="1">
            <a:spLocks/>
          </p:cNvSpPr>
          <p:nvPr/>
        </p:nvSpPr>
        <p:spPr>
          <a:xfrm>
            <a:off x="642910" y="785794"/>
            <a:ext cx="7854696" cy="1766637"/>
          </a:xfrm>
          <a:prstGeom prst="rect">
            <a:avLst/>
          </a:prstGeom>
          <a:noFill/>
        </p:spPr>
        <p:txBody>
          <a:bodyPr vert="horz" wrap="square" lIns="91440" tIns="45720" rIns="91440" bIns="45720">
            <a:spAutoFit/>
          </a:bodyPr>
          <a:lstStyle/>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Mise en œuvre </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Du </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Logiciel </a:t>
            </a:r>
          </a:p>
        </p:txBody>
      </p:sp>
      <p:sp>
        <p:nvSpPr>
          <p:cNvPr id="51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5121" name="WordArt 1"/>
          <p:cNvSpPr>
            <a:spLocks noChangeArrowheads="1" noChangeShapeType="1" noTextEdit="1"/>
          </p:cNvSpPr>
          <p:nvPr/>
        </p:nvSpPr>
        <p:spPr bwMode="auto">
          <a:xfrm>
            <a:off x="1500166" y="2714620"/>
            <a:ext cx="1571636" cy="928694"/>
          </a:xfrm>
          <a:prstGeom prst="rect">
            <a:avLst/>
          </a:prstGeom>
        </p:spPr>
        <p:txBody>
          <a:bodyPr wrap="none" fromWordArt="1">
            <a:prstTxWarp prst="textPlain">
              <a:avLst>
                <a:gd name="adj" fmla="val 50000"/>
              </a:avLst>
            </a:prstTxWarp>
          </a:bodyPr>
          <a:lstStyle/>
          <a:p>
            <a:pPr algn="ctr" rtl="0"/>
            <a:r>
              <a:rPr lang="fr-FR" sz="2000" u="sng"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Objectif </a:t>
            </a:r>
            <a:r>
              <a:rPr lang="fr-FR" sz="2000"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a:t>
            </a:r>
            <a:endParaRPr lang="fr-FR" sz="2000" kern="10" spc="0" dirty="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endParaRPr>
          </a:p>
        </p:txBody>
      </p:sp>
      <p:sp>
        <p:nvSpPr>
          <p:cNvPr id="5123" name="Rectangle 3"/>
          <p:cNvSpPr>
            <a:spLocks noChangeArrowheads="1"/>
          </p:cNvSpPr>
          <p:nvPr/>
        </p:nvSpPr>
        <p:spPr bwMode="auto">
          <a:xfrm>
            <a:off x="785786" y="3714752"/>
            <a:ext cx="757242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3600" b="0" i="0" u="none" strike="noStrike" cap="none" normalizeH="0" baseline="0" dirty="0" smtClean="0">
                <a:ln>
                  <a:noFill/>
                </a:ln>
                <a:solidFill>
                  <a:srgbClr val="FF0000"/>
                </a:solidFill>
                <a:effectLst/>
                <a:latin typeface="Arial" pitchFamily="34" charset="0"/>
                <a:ea typeface="Calibri" pitchFamily="34" charset="0"/>
                <a:cs typeface="Arial" pitchFamily="34" charset="0"/>
              </a:rPr>
              <a:t>  </a:t>
            </a:r>
            <a:r>
              <a:rPr kumimoji="0" lang="fr-FR" sz="36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La conception et les outils de d</a:t>
            </a:r>
            <a:r>
              <a:rPr kumimoji="0" lang="fr-FR" sz="36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36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veloppement de notre application et d</a:t>
            </a:r>
            <a:r>
              <a:rPr kumimoji="0" lang="fr-FR" sz="36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36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monstration de l</a:t>
            </a:r>
            <a:r>
              <a:rPr kumimoji="0" lang="fr-FR" sz="36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fr-FR" sz="36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exploitation de notre application. </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2000"/>
                                        <p:tgtEl>
                                          <p:spTgt spid="8"/>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anim calcmode="lin" valueType="num">
                                      <p:cBhvr>
                                        <p:cTn id="11" dur="2000" fill="hold"/>
                                        <p:tgtEl>
                                          <p:spTgt spid="11"/>
                                        </p:tgtEl>
                                        <p:attrNameLst>
                                          <p:attrName>style.rotation</p:attrName>
                                        </p:attrNameLst>
                                      </p:cBhvr>
                                      <p:tavLst>
                                        <p:tav tm="0">
                                          <p:val>
                                            <p:fltVal val="720"/>
                                          </p:val>
                                        </p:tav>
                                        <p:tav tm="100000">
                                          <p:val>
                                            <p:fltVal val="0"/>
                                          </p:val>
                                        </p:tav>
                                      </p:tavLst>
                                    </p:anim>
                                    <p:anim calcmode="lin" valueType="num">
                                      <p:cBhvr>
                                        <p:cTn id="12" dur="2000" fill="hold"/>
                                        <p:tgtEl>
                                          <p:spTgt spid="11"/>
                                        </p:tgtEl>
                                        <p:attrNameLst>
                                          <p:attrName>ppt_h</p:attrName>
                                        </p:attrNameLst>
                                      </p:cBhvr>
                                      <p:tavLst>
                                        <p:tav tm="0">
                                          <p:val>
                                            <p:fltVal val="0"/>
                                          </p:val>
                                        </p:tav>
                                        <p:tav tm="100000">
                                          <p:val>
                                            <p:strVal val="#ppt_h"/>
                                          </p:val>
                                        </p:tav>
                                      </p:tavLst>
                                    </p:anim>
                                    <p:anim calcmode="lin" valueType="num">
                                      <p:cBhvr>
                                        <p:cTn id="13" dur="2000" fill="hold"/>
                                        <p:tgtEl>
                                          <p:spTgt spid="11"/>
                                        </p:tgtEl>
                                        <p:attrNameLst>
                                          <p:attrName>ppt_w</p:attrName>
                                        </p:attrNameLst>
                                      </p:cBhvr>
                                      <p:tavLst>
                                        <p:tav tm="0">
                                          <p:val>
                                            <p:fltVal val="0"/>
                                          </p:val>
                                        </p:tav>
                                        <p:tav tm="100000">
                                          <p:val>
                                            <p:strVal val="#ppt_w"/>
                                          </p:val>
                                        </p:tav>
                                      </p:tavLst>
                                    </p:anim>
                                  </p:childTnLst>
                                </p:cTn>
                              </p:par>
                              <p:par>
                                <p:cTn id="14" presetID="5" presetClass="entr" presetSubtype="10" fill="hold" grpId="0" nodeType="withEffect">
                                  <p:stCondLst>
                                    <p:cond delay="2000"/>
                                  </p:stCondLst>
                                  <p:childTnLst>
                                    <p:set>
                                      <p:cBhvr>
                                        <p:cTn id="15" dur="1" fill="hold">
                                          <p:stCondLst>
                                            <p:cond delay="0"/>
                                          </p:stCondLst>
                                        </p:cTn>
                                        <p:tgtEl>
                                          <p:spTgt spid="5121"/>
                                        </p:tgtEl>
                                        <p:attrNameLst>
                                          <p:attrName>style.visibility</p:attrName>
                                        </p:attrNameLst>
                                      </p:cBhvr>
                                      <p:to>
                                        <p:strVal val="visible"/>
                                      </p:to>
                                    </p:set>
                                    <p:animEffect transition="in" filter="checkerboard(across)">
                                      <p:cBhvr>
                                        <p:cTn id="16" dur="2000"/>
                                        <p:tgtEl>
                                          <p:spTgt spid="5121"/>
                                        </p:tgtEl>
                                      </p:cBhvr>
                                    </p:animEffect>
                                  </p:childTnLst>
                                </p:cTn>
                              </p:par>
                              <p:par>
                                <p:cTn id="17" presetID="5" presetClass="entr" presetSubtype="10" fill="hold" grpId="0" nodeType="withEffect">
                                  <p:stCondLst>
                                    <p:cond delay="2000"/>
                                  </p:stCondLst>
                                  <p:childTnLst>
                                    <p:set>
                                      <p:cBhvr>
                                        <p:cTn id="18" dur="1" fill="hold">
                                          <p:stCondLst>
                                            <p:cond delay="0"/>
                                          </p:stCondLst>
                                        </p:cTn>
                                        <p:tgtEl>
                                          <p:spTgt spid="5123"/>
                                        </p:tgtEl>
                                        <p:attrNameLst>
                                          <p:attrName>style.visibility</p:attrName>
                                        </p:attrNameLst>
                                      </p:cBhvr>
                                      <p:to>
                                        <p:strVal val="visible"/>
                                      </p:to>
                                    </p:set>
                                    <p:animEffect transition="in" filter="checkerboard(across)">
                                      <p:cBhvr>
                                        <p:cTn id="19"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5121" grpId="0"/>
      <p:bldP spid="51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357166"/>
            <a:ext cx="7851648" cy="1357322"/>
          </a:xfrm>
        </p:spPr>
        <p:txBody>
          <a:bodyPr>
            <a:normAutofit fontScale="90000"/>
          </a:bodyPr>
          <a:lstStyle/>
          <a:p>
            <a:pPr lvl="0" algn="l"/>
            <a:r>
              <a:rPr lang="fr-FR" dirty="0" smtClean="0">
                <a:solidFill>
                  <a:schemeClr val="accent1">
                    <a:lumMod val="75000"/>
                  </a:schemeClr>
                </a:solidFill>
              </a:rPr>
              <a:t>Introduction : </a:t>
            </a:r>
            <a:r>
              <a:rPr lang="fr-FR" dirty="0" smtClean="0"/>
              <a:t/>
            </a:r>
            <a:br>
              <a:rPr lang="fr-FR" dirty="0" smtClean="0"/>
            </a:br>
            <a:endParaRPr lang="fr-FR" dirty="0"/>
          </a:p>
        </p:txBody>
      </p:sp>
      <p:sp>
        <p:nvSpPr>
          <p:cNvPr id="3" name="Sous-titre 2"/>
          <p:cNvSpPr>
            <a:spLocks noGrp="1"/>
          </p:cNvSpPr>
          <p:nvPr>
            <p:ph type="subTitle" idx="1"/>
          </p:nvPr>
        </p:nvSpPr>
        <p:spPr>
          <a:xfrm>
            <a:off x="533400" y="857232"/>
            <a:ext cx="7854696" cy="5429288"/>
          </a:xfrm>
        </p:spPr>
        <p:txBody>
          <a:bodyPr/>
          <a:lstStyle/>
          <a:p>
            <a:r>
              <a:rPr lang="fr-FR" b="1" dirty="0" smtClean="0"/>
              <a:t> </a:t>
            </a:r>
            <a:endParaRPr lang="fr-FR" dirty="0" smtClean="0"/>
          </a:p>
          <a:p>
            <a:pPr algn="l"/>
            <a:r>
              <a:rPr lang="fr-FR" b="1" dirty="0" smtClean="0"/>
              <a:t>        Après la phase de conception, une autre phase de réalisation se débute, cette dernière implique l’utilisation d’un ensemble d’outils pour sa réalisation, dans ce chapitre,  nous allons cite : l’environnement de programme Delphi 7, les points forts de Delphi 7, et en fin nous présentons une petite explication sur le logiciel avec quelques interfaces.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par>
                                <p:cTn id="11" presetID="5" presetClass="entr" presetSubtype="10" fill="hold" grpId="0" nodeType="withEffect">
                                  <p:stCondLst>
                                    <p:cond delay="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heckerboard(across)">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00034" y="214290"/>
            <a:ext cx="7851648" cy="485764"/>
          </a:xfrm>
        </p:spPr>
        <p:txBody>
          <a:bodyPr>
            <a:normAutofit fontScale="90000"/>
          </a:bodyPr>
          <a:lstStyle/>
          <a:p>
            <a:endParaRPr lang="fr-FR" dirty="0"/>
          </a:p>
        </p:txBody>
      </p:sp>
      <p:sp>
        <p:nvSpPr>
          <p:cNvPr id="3" name="Sous-titre 2"/>
          <p:cNvSpPr>
            <a:spLocks noGrp="1"/>
          </p:cNvSpPr>
          <p:nvPr>
            <p:ph type="subTitle" idx="1"/>
          </p:nvPr>
        </p:nvSpPr>
        <p:spPr>
          <a:xfrm>
            <a:off x="533400" y="1000108"/>
            <a:ext cx="7854696" cy="5214974"/>
          </a:xfrm>
        </p:spPr>
        <p:txBody>
          <a:bodyPr/>
          <a:lstStyle/>
          <a:p>
            <a:endParaRPr lang="fr-FR" dirty="0"/>
          </a:p>
        </p:txBody>
      </p:sp>
      <p:pic>
        <p:nvPicPr>
          <p:cNvPr id="4" name="Image 3"/>
          <p:cNvPicPr/>
          <p:nvPr/>
        </p:nvPicPr>
        <p:blipFill>
          <a:blip r:embed="rId2"/>
          <a:srcRect l="9587" t="11022" r="12485" b="28139"/>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0"/>
            <a:ext cx="9144000" cy="6858000"/>
          </a:xfrm>
        </p:spPr>
        <p:txBody>
          <a:bodyPr/>
          <a:lstStyle/>
          <a:p>
            <a:endParaRPr lang="fr-FR" dirty="0"/>
          </a:p>
        </p:txBody>
      </p:sp>
      <p:pic>
        <p:nvPicPr>
          <p:cNvPr id="6" name="Image 5"/>
          <p:cNvPicPr/>
          <p:nvPr/>
        </p:nvPicPr>
        <p:blipFill>
          <a:blip r:embed="rId2"/>
          <a:srcRect l="12645" t="5488" r="4766" b="18351"/>
          <a:stretch>
            <a:fillRect/>
          </a:stretch>
        </p:blipFill>
        <p:spPr bwMode="auto">
          <a:xfrm>
            <a:off x="0" y="0"/>
            <a:ext cx="9144000" cy="6857999"/>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14348" y="357166"/>
            <a:ext cx="7851648" cy="414326"/>
          </a:xfrm>
        </p:spPr>
        <p:txBody>
          <a:bodyPr>
            <a:normAutofit fontScale="90000"/>
          </a:bodyPr>
          <a:lstStyle/>
          <a:p>
            <a:endParaRPr lang="fr-FR" dirty="0"/>
          </a:p>
        </p:txBody>
      </p:sp>
      <p:sp>
        <p:nvSpPr>
          <p:cNvPr id="3" name="Sous-titre 2"/>
          <p:cNvSpPr>
            <a:spLocks noGrp="1"/>
          </p:cNvSpPr>
          <p:nvPr>
            <p:ph type="subTitle" idx="1"/>
          </p:nvPr>
        </p:nvSpPr>
        <p:spPr>
          <a:xfrm>
            <a:off x="533400" y="1000108"/>
            <a:ext cx="7854696" cy="4786346"/>
          </a:xfrm>
        </p:spPr>
        <p:txBody>
          <a:bodyPr/>
          <a:lstStyle/>
          <a:p>
            <a:endParaRPr lang="fr-FR" dirty="0"/>
          </a:p>
        </p:txBody>
      </p:sp>
      <p:pic>
        <p:nvPicPr>
          <p:cNvPr id="4" name="Image 3"/>
          <p:cNvPicPr/>
          <p:nvPr/>
        </p:nvPicPr>
        <p:blipFill>
          <a:blip r:embed="rId2"/>
          <a:srcRect b="6773"/>
          <a:stretch>
            <a:fillRect/>
          </a:stretch>
        </p:blipFill>
        <p:spPr bwMode="auto">
          <a:xfrm>
            <a:off x="0" y="0"/>
            <a:ext cx="9143999" cy="68580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0"/>
            <a:ext cx="8027890" cy="1500174"/>
          </a:xfrm>
        </p:spPr>
        <p:txBody>
          <a:bodyPr>
            <a:normAutofit fontScale="90000"/>
          </a:bodyPr>
          <a:lstStyle/>
          <a:p>
            <a:pPr lvl="0" algn="l"/>
            <a:r>
              <a:rPr lang="fr-FR" sz="2800" dirty="0" smtClean="0">
                <a:solidFill>
                  <a:schemeClr val="accent2">
                    <a:lumMod val="75000"/>
                  </a:schemeClr>
                </a:solidFill>
              </a:rPr>
              <a:t>Les impressions : </a:t>
            </a:r>
            <a:br>
              <a:rPr lang="fr-FR" sz="2800" dirty="0" smtClean="0">
                <a:solidFill>
                  <a:schemeClr val="accent2">
                    <a:lumMod val="75000"/>
                  </a:schemeClr>
                </a:solidFill>
              </a:rPr>
            </a:br>
            <a:r>
              <a:rPr lang="fr-FR" sz="2800" dirty="0" smtClean="0">
                <a:solidFill>
                  <a:schemeClr val="accent2">
                    <a:lumMod val="75000"/>
                  </a:schemeClr>
                </a:solidFill>
              </a:rPr>
              <a:t>2-1- Fiche de liquidation : </a:t>
            </a:r>
            <a:r>
              <a:rPr lang="fr-FR" dirty="0" smtClean="0">
                <a:solidFill>
                  <a:schemeClr val="accent2">
                    <a:lumMod val="75000"/>
                  </a:schemeClr>
                </a:solidFill>
              </a:rPr>
              <a:t/>
            </a:r>
            <a:br>
              <a:rPr lang="fr-FR" dirty="0" smtClean="0">
                <a:solidFill>
                  <a:schemeClr val="accent2">
                    <a:lumMod val="75000"/>
                  </a:schemeClr>
                </a:solidFill>
              </a:rPr>
            </a:br>
            <a:endParaRPr lang="fr-FR" dirty="0">
              <a:solidFill>
                <a:schemeClr val="accent2">
                  <a:lumMod val="75000"/>
                </a:schemeClr>
              </a:solidFill>
            </a:endParaRPr>
          </a:p>
        </p:txBody>
      </p:sp>
      <p:sp>
        <p:nvSpPr>
          <p:cNvPr id="3" name="Sous-titre 2"/>
          <p:cNvSpPr>
            <a:spLocks noGrp="1"/>
          </p:cNvSpPr>
          <p:nvPr>
            <p:ph type="subTitle" idx="1"/>
          </p:nvPr>
        </p:nvSpPr>
        <p:spPr>
          <a:xfrm>
            <a:off x="0" y="0"/>
            <a:ext cx="9144000" cy="6858000"/>
          </a:xfrm>
        </p:spPr>
        <p:txBody>
          <a:bodyPr/>
          <a:lstStyle/>
          <a:p>
            <a:endParaRPr lang="fr-FR" dirty="0"/>
          </a:p>
        </p:txBody>
      </p:sp>
      <p:pic>
        <p:nvPicPr>
          <p:cNvPr id="4" name="Image 3"/>
          <p:cNvPicPr/>
          <p:nvPr/>
        </p:nvPicPr>
        <p:blipFill>
          <a:blip r:embed="rId2"/>
          <a:srcRect l="54178" t="22098" r="17734" b="19672"/>
          <a:stretch>
            <a:fillRect/>
          </a:stretch>
        </p:blipFill>
        <p:spPr bwMode="auto">
          <a:xfrm>
            <a:off x="2571736" y="785794"/>
            <a:ext cx="4643470" cy="592935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nodePh="1">
                                  <p:stCondLst>
                                    <p:cond delay="100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6" name="Plaque 5"/>
          <p:cNvSpPr/>
          <p:nvPr/>
        </p:nvSpPr>
        <p:spPr>
          <a:xfrm>
            <a:off x="0" y="0"/>
            <a:ext cx="9144000" cy="6858000"/>
          </a:xfrm>
          <a:prstGeom prst="bevel">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ln>
                <a:solidFill>
                  <a:srgbClr val="FF0066"/>
                </a:solidFill>
              </a:ln>
            </a:endParaRPr>
          </a:p>
        </p:txBody>
      </p:sp>
      <p:sp>
        <p:nvSpPr>
          <p:cNvPr id="8" name="Rectangle 7"/>
          <p:cNvSpPr/>
          <p:nvPr/>
        </p:nvSpPr>
        <p:spPr>
          <a:xfrm>
            <a:off x="2143108" y="0"/>
            <a:ext cx="5214974"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cap="none" spc="0" dirty="0" smtClean="0">
                <a:ln w="11430"/>
                <a:solidFill>
                  <a:schemeClr val="accent1">
                    <a:lumMod val="75000"/>
                  </a:schemeClr>
                </a:solidFill>
                <a:effectLst>
                  <a:outerShdw blurRad="50800" dist="39000" dir="5460000" algn="tl">
                    <a:srgbClr val="000000">
                      <a:alpha val="38000"/>
                    </a:srgbClr>
                  </a:outerShdw>
                </a:effectLst>
              </a:rPr>
              <a:t>Chapitre N° 01</a:t>
            </a:r>
            <a:endParaRPr lang="fr-FR" sz="5400" b="1" cap="none" spc="0" dirty="0">
              <a:ln w="11430"/>
              <a:solidFill>
                <a:schemeClr val="accent1">
                  <a:lumMod val="75000"/>
                </a:schemeClr>
              </a:solidFill>
              <a:effectLst>
                <a:outerShdw blurRad="50800" dist="39000" dir="5460000" algn="tl">
                  <a:srgbClr val="000000">
                    <a:alpha val="38000"/>
                  </a:srgbClr>
                </a:outerShdw>
              </a:effectLst>
            </a:endParaRPr>
          </a:p>
        </p:txBody>
      </p:sp>
      <p:sp>
        <p:nvSpPr>
          <p:cNvPr id="10" name="Rectangle 9"/>
          <p:cNvSpPr/>
          <p:nvPr/>
        </p:nvSpPr>
        <p:spPr>
          <a:xfrm>
            <a:off x="928662" y="1000108"/>
            <a:ext cx="7604895" cy="1754326"/>
          </a:xfrm>
          <a:prstGeom prst="rect">
            <a:avLst/>
          </a:prstGeom>
          <a:noFill/>
        </p:spPr>
        <p:txBody>
          <a:bodyPr wrap="square" lIns="91440" tIns="45720" rIns="91440" bIns="45720">
            <a:spAutoFit/>
          </a:bodyPr>
          <a:lstStyle/>
          <a:p>
            <a:pPr algn="ctr"/>
            <a:r>
              <a:rPr lang="fr-FR" sz="5400" b="1" dirty="0" smtClean="0">
                <a:ln w="900" cmpd="sng">
                  <a:solidFill>
                    <a:schemeClr val="accent1">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latin typeface="Times New Roman"/>
                <a:cs typeface="Times New Roman"/>
              </a:rPr>
              <a:t>Ẽ</a:t>
            </a:r>
            <a:r>
              <a:rPr lang="fr-FR" sz="5400" b="1" cap="none" spc="0" dirty="0" smtClean="0">
                <a:ln w="900" cmpd="sng">
                  <a:solidFill>
                    <a:schemeClr val="accent1">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TUDE DE L’EXISTANT</a:t>
            </a:r>
            <a:endParaRPr lang="fr-FR" sz="5400" b="1" cap="none" spc="0" dirty="0">
              <a:ln w="900" cmpd="sng">
                <a:solidFill>
                  <a:schemeClr val="accent1">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endParaRPr>
          </a:p>
        </p:txBody>
      </p:sp>
      <p:sp>
        <p:nvSpPr>
          <p:cNvPr id="471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47105" name="WordArt 1"/>
          <p:cNvSpPr>
            <a:spLocks noChangeArrowheads="1" noChangeShapeType="1" noTextEdit="1"/>
          </p:cNvSpPr>
          <p:nvPr/>
        </p:nvSpPr>
        <p:spPr bwMode="auto">
          <a:xfrm>
            <a:off x="1071538" y="2786058"/>
            <a:ext cx="1785950" cy="862016"/>
          </a:xfrm>
          <a:prstGeom prst="rect">
            <a:avLst/>
          </a:prstGeom>
        </p:spPr>
        <p:txBody>
          <a:bodyPr wrap="none" fromWordArt="1">
            <a:prstTxWarp prst="textPlain">
              <a:avLst>
                <a:gd name="adj" fmla="val 50000"/>
              </a:avLst>
            </a:prstTxWarp>
          </a:bodyPr>
          <a:lstStyle/>
          <a:p>
            <a:pPr algn="ctr" rtl="0"/>
            <a:r>
              <a:rPr lang="fr-FR" sz="2000" u="sng"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Objectif :</a:t>
            </a:r>
            <a:endParaRPr lang="fr-FR" sz="2000" u="sng" kern="10" spc="0" dirty="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endParaRPr>
          </a:p>
        </p:txBody>
      </p:sp>
      <p:sp>
        <p:nvSpPr>
          <p:cNvPr id="47107" name="Rectangle 3"/>
          <p:cNvSpPr>
            <a:spLocks noChangeArrowheads="1"/>
          </p:cNvSpPr>
          <p:nvPr/>
        </p:nvSpPr>
        <p:spPr bwMode="auto">
          <a:xfrm>
            <a:off x="714347" y="3143248"/>
            <a:ext cx="7643867"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rgbClr val="FF0000"/>
                </a:solidFill>
                <a:effectLst/>
                <a:latin typeface="Arial" pitchFamily="34" charset="0"/>
                <a:ea typeface="Calibri" pitchFamily="34" charset="0"/>
                <a:cs typeface="Arial" pitchFamily="34" charset="0"/>
              </a:rPr>
              <a:t>  </a:t>
            </a:r>
          </a:p>
          <a:p>
            <a:pPr marL="0" marR="0" lvl="0" indent="449263" algn="l" defTabSz="914400" rtl="0" eaLnBrk="1" fontAlgn="base" latinLnBrk="0" hangingPunct="1">
              <a:lnSpc>
                <a:spcPct val="100000"/>
              </a:lnSpc>
              <a:spcBef>
                <a:spcPct val="0"/>
              </a:spcBef>
              <a:spcAft>
                <a:spcPct val="0"/>
              </a:spcAft>
              <a:buClrTx/>
              <a:buSzTx/>
              <a:buFontTx/>
              <a:buNone/>
              <a:tabLst/>
            </a:pPr>
            <a:endParaRPr lang="fr-FR" sz="2800" dirty="0" smtClean="0">
              <a:solidFill>
                <a:srgbClr val="FF0000"/>
              </a:solidFill>
              <a:latin typeface="Arial" pitchFamily="34" charset="0"/>
              <a:ea typeface="Calibri" pitchFamily="34" charset="0"/>
              <a:cs typeface="Arial" pitchFamily="34" charset="0"/>
            </a:endParaRPr>
          </a:p>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La connaissance de la structure et l</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organisation de</a:t>
            </a:r>
            <a:r>
              <a:rPr kumimoji="0" lang="fr-FR" sz="24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entreprise, ainsi la structure organisationnelle et fonctionnelle du champ d</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tude.</a:t>
            </a:r>
            <a:endParaRPr kumimoji="0" lang="fr-F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La connaissance de l</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organisation et le fonctionnement du syst</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è</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me existant, ainsi la compr</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hension de son traitement  manuel.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anim calcmode="lin" valueType="num">
                                      <p:cBhvr>
                                        <p:cTn id="11" dur="2000" fill="hold"/>
                                        <p:tgtEl>
                                          <p:spTgt spid="10"/>
                                        </p:tgtEl>
                                        <p:attrNameLst>
                                          <p:attrName>style.rotation</p:attrName>
                                        </p:attrNameLst>
                                      </p:cBhvr>
                                      <p:tavLst>
                                        <p:tav tm="0">
                                          <p:val>
                                            <p:fltVal val="720"/>
                                          </p:val>
                                        </p:tav>
                                        <p:tav tm="100000">
                                          <p:val>
                                            <p:fltVal val="0"/>
                                          </p:val>
                                        </p:tav>
                                      </p:tavLst>
                                    </p:anim>
                                    <p:anim calcmode="lin" valueType="num">
                                      <p:cBhvr>
                                        <p:cTn id="12" dur="2000" fill="hold"/>
                                        <p:tgtEl>
                                          <p:spTgt spid="10"/>
                                        </p:tgtEl>
                                        <p:attrNameLst>
                                          <p:attrName>ppt_h</p:attrName>
                                        </p:attrNameLst>
                                      </p:cBhvr>
                                      <p:tavLst>
                                        <p:tav tm="0">
                                          <p:val>
                                            <p:fltVal val="0"/>
                                          </p:val>
                                        </p:tav>
                                        <p:tav tm="100000">
                                          <p:val>
                                            <p:strVal val="#ppt_h"/>
                                          </p:val>
                                        </p:tav>
                                      </p:tavLst>
                                    </p:anim>
                                    <p:anim calcmode="lin" valueType="num">
                                      <p:cBhvr>
                                        <p:cTn id="13" dur="2000" fill="hold"/>
                                        <p:tgtEl>
                                          <p:spTgt spid="10"/>
                                        </p:tgtEl>
                                        <p:attrNameLst>
                                          <p:attrName>ppt_w</p:attrName>
                                        </p:attrNameLst>
                                      </p:cBhvr>
                                      <p:tavLst>
                                        <p:tav tm="0">
                                          <p:val>
                                            <p:fltVal val="0"/>
                                          </p:val>
                                        </p:tav>
                                        <p:tav tm="100000">
                                          <p:val>
                                            <p:strVal val="#ppt_w"/>
                                          </p:val>
                                        </p:tav>
                                      </p:tavLst>
                                    </p:anim>
                                  </p:childTnLst>
                                </p:cTn>
                              </p:par>
                              <p:par>
                                <p:cTn id="14" presetID="5" presetClass="entr" presetSubtype="10" fill="hold" grpId="0" nodeType="withEffect">
                                  <p:stCondLst>
                                    <p:cond delay="1500"/>
                                  </p:stCondLst>
                                  <p:childTnLst>
                                    <p:set>
                                      <p:cBhvr>
                                        <p:cTn id="15" dur="1" fill="hold">
                                          <p:stCondLst>
                                            <p:cond delay="0"/>
                                          </p:stCondLst>
                                        </p:cTn>
                                        <p:tgtEl>
                                          <p:spTgt spid="47105"/>
                                        </p:tgtEl>
                                        <p:attrNameLst>
                                          <p:attrName>style.visibility</p:attrName>
                                        </p:attrNameLst>
                                      </p:cBhvr>
                                      <p:to>
                                        <p:strVal val="visible"/>
                                      </p:to>
                                    </p:set>
                                    <p:animEffect transition="in" filter="checkerboard(across)">
                                      <p:cBhvr>
                                        <p:cTn id="16" dur="2000"/>
                                        <p:tgtEl>
                                          <p:spTgt spid="47105"/>
                                        </p:tgtEl>
                                      </p:cBhvr>
                                    </p:animEffect>
                                  </p:childTnLst>
                                </p:cTn>
                              </p:par>
                              <p:par>
                                <p:cTn id="17" presetID="5" presetClass="entr" presetSubtype="10" fill="hold" grpId="0" nodeType="withEffect">
                                  <p:stCondLst>
                                    <p:cond delay="2000"/>
                                  </p:stCondLst>
                                  <p:childTnLst>
                                    <p:set>
                                      <p:cBhvr>
                                        <p:cTn id="18" dur="1" fill="hold">
                                          <p:stCondLst>
                                            <p:cond delay="0"/>
                                          </p:stCondLst>
                                        </p:cTn>
                                        <p:tgtEl>
                                          <p:spTgt spid="47107"/>
                                        </p:tgtEl>
                                        <p:attrNameLst>
                                          <p:attrName>style.visibility</p:attrName>
                                        </p:attrNameLst>
                                      </p:cBhvr>
                                      <p:to>
                                        <p:strVal val="visible"/>
                                      </p:to>
                                    </p:set>
                                    <p:animEffect transition="in" filter="checkerboard(across)">
                                      <p:cBhvr>
                                        <p:cTn id="19" dur="20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47105" grpId="0"/>
      <p:bldP spid="4710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0"/>
            <a:ext cx="7423052" cy="1000108"/>
          </a:xfrm>
        </p:spPr>
        <p:txBody>
          <a:bodyPr>
            <a:normAutofit/>
          </a:bodyPr>
          <a:lstStyle/>
          <a:p>
            <a:pPr algn="l"/>
            <a:r>
              <a:rPr lang="fr-FR" sz="2800" dirty="0" smtClean="0">
                <a:solidFill>
                  <a:schemeClr val="accent1">
                    <a:lumMod val="75000"/>
                  </a:schemeClr>
                </a:solidFill>
              </a:rPr>
              <a:t>2-2- Titre de pension :  </a:t>
            </a:r>
            <a:br>
              <a:rPr lang="fr-FR" sz="2800" dirty="0" smtClean="0">
                <a:solidFill>
                  <a:schemeClr val="accent1">
                    <a:lumMod val="75000"/>
                  </a:schemeClr>
                </a:solidFill>
              </a:rPr>
            </a:br>
            <a:endParaRPr lang="fr-FR" sz="2800" dirty="0">
              <a:solidFill>
                <a:schemeClr val="accent1">
                  <a:lumMod val="75000"/>
                </a:schemeClr>
              </a:solidFill>
            </a:endParaRPr>
          </a:p>
        </p:txBody>
      </p:sp>
      <p:sp>
        <p:nvSpPr>
          <p:cNvPr id="3" name="Sous-titre 2"/>
          <p:cNvSpPr>
            <a:spLocks noGrp="1"/>
          </p:cNvSpPr>
          <p:nvPr>
            <p:ph type="subTitle" idx="1"/>
          </p:nvPr>
        </p:nvSpPr>
        <p:spPr>
          <a:xfrm>
            <a:off x="214282" y="0"/>
            <a:ext cx="8143932" cy="6858000"/>
          </a:xfrm>
        </p:spPr>
        <p:txBody>
          <a:bodyPr/>
          <a:lstStyle/>
          <a:p>
            <a:endParaRPr lang="fr-FR" dirty="0"/>
          </a:p>
        </p:txBody>
      </p:sp>
      <p:pic>
        <p:nvPicPr>
          <p:cNvPr id="4" name="Image 3"/>
          <p:cNvPicPr/>
          <p:nvPr/>
        </p:nvPicPr>
        <p:blipFill>
          <a:blip r:embed="rId2"/>
          <a:srcRect l="19163" t="22500" r="54071" b="12044"/>
          <a:stretch>
            <a:fillRect/>
          </a:stretch>
        </p:blipFill>
        <p:spPr bwMode="auto">
          <a:xfrm>
            <a:off x="2714612" y="571480"/>
            <a:ext cx="4572032" cy="628652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14282" y="0"/>
            <a:ext cx="7851648" cy="1142984"/>
          </a:xfrm>
        </p:spPr>
        <p:txBody>
          <a:bodyPr>
            <a:noAutofit/>
          </a:bodyPr>
          <a:lstStyle/>
          <a:p>
            <a:pPr algn="l"/>
            <a:r>
              <a:rPr lang="fr-FR" sz="2800" dirty="0" smtClean="0">
                <a:solidFill>
                  <a:schemeClr val="accent2">
                    <a:lumMod val="75000"/>
                  </a:schemeClr>
                </a:solidFill>
              </a:rPr>
              <a:t>2-3  Carte de retraité : </a:t>
            </a:r>
            <a:endParaRPr lang="fr-FR" sz="2800" dirty="0">
              <a:solidFill>
                <a:schemeClr val="accent2">
                  <a:lumMod val="75000"/>
                </a:schemeClr>
              </a:solidFill>
            </a:endParaRPr>
          </a:p>
        </p:txBody>
      </p:sp>
      <p:sp>
        <p:nvSpPr>
          <p:cNvPr id="3" name="Sous-titre 2"/>
          <p:cNvSpPr>
            <a:spLocks noGrp="1"/>
          </p:cNvSpPr>
          <p:nvPr>
            <p:ph type="subTitle" idx="1"/>
          </p:nvPr>
        </p:nvSpPr>
        <p:spPr/>
        <p:txBody>
          <a:bodyPr/>
          <a:lstStyle/>
          <a:p>
            <a:endParaRPr lang="fr-FR" dirty="0"/>
          </a:p>
        </p:txBody>
      </p:sp>
      <p:pic>
        <p:nvPicPr>
          <p:cNvPr id="4" name="Image 3"/>
          <p:cNvPicPr/>
          <p:nvPr/>
        </p:nvPicPr>
        <p:blipFill>
          <a:blip r:embed="rId2"/>
          <a:srcRect l="24959" t="7276" r="20331" b="49727"/>
          <a:stretch>
            <a:fillRect/>
          </a:stretch>
        </p:blipFill>
        <p:spPr bwMode="auto">
          <a:xfrm>
            <a:off x="785786" y="1285860"/>
            <a:ext cx="7358114" cy="392909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00034" y="642918"/>
            <a:ext cx="7851648" cy="1828800"/>
          </a:xfrm>
        </p:spPr>
        <p:txBody>
          <a:bodyPr/>
          <a:lstStyle/>
          <a:p>
            <a:pPr lvl="0" algn="l"/>
            <a:r>
              <a:rPr lang="fr-FR" dirty="0" smtClean="0">
                <a:solidFill>
                  <a:schemeClr val="accent1">
                    <a:lumMod val="75000"/>
                  </a:schemeClr>
                </a:solidFill>
              </a:rPr>
              <a:t>Conclusion : </a:t>
            </a:r>
            <a:r>
              <a:rPr lang="fr-FR" dirty="0" smtClean="0"/>
              <a:t/>
            </a:r>
            <a:br>
              <a:rPr lang="fr-FR" dirty="0" smtClean="0"/>
            </a:br>
            <a:endParaRPr lang="fr-FR" dirty="0"/>
          </a:p>
        </p:txBody>
      </p:sp>
      <p:sp>
        <p:nvSpPr>
          <p:cNvPr id="3" name="Sous-titre 2"/>
          <p:cNvSpPr>
            <a:spLocks noGrp="1"/>
          </p:cNvSpPr>
          <p:nvPr>
            <p:ph type="subTitle" idx="1"/>
          </p:nvPr>
        </p:nvSpPr>
        <p:spPr>
          <a:xfrm>
            <a:off x="533400" y="1785926"/>
            <a:ext cx="7854696" cy="4286280"/>
          </a:xfrm>
        </p:spPr>
        <p:txBody>
          <a:bodyPr/>
          <a:lstStyle/>
          <a:p>
            <a:pPr algn="l"/>
            <a:r>
              <a:rPr lang="fr-FR" dirty="0" smtClean="0"/>
              <a:t> </a:t>
            </a:r>
            <a:r>
              <a:rPr lang="fr-FR" b="1" dirty="0" smtClean="0"/>
              <a:t>On introduit ce chapitre par un aperçu sur les différents choix techniques, Delphi 7, par la suite, nous donnons une brève explication sur le contenue du logiciel.  </a:t>
            </a:r>
            <a:endParaRPr lang="fr-FR"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285728"/>
            <a:ext cx="7423052" cy="1828800"/>
          </a:xfrm>
        </p:spPr>
        <p:txBody>
          <a:bodyPr/>
          <a:lstStyle/>
          <a:p>
            <a:pPr algn="l"/>
            <a:r>
              <a:rPr lang="fr-FR" i="1" dirty="0" smtClean="0">
                <a:solidFill>
                  <a:schemeClr val="accent1">
                    <a:lumMod val="75000"/>
                  </a:schemeClr>
                </a:solidFill>
              </a:rPr>
              <a:t>Conclusion générale</a:t>
            </a:r>
            <a:r>
              <a:rPr lang="fr-FR" dirty="0" smtClean="0"/>
              <a:t/>
            </a:r>
            <a:br>
              <a:rPr lang="fr-FR" dirty="0" smtClean="0"/>
            </a:br>
            <a:endParaRPr lang="fr-FR" dirty="0"/>
          </a:p>
        </p:txBody>
      </p:sp>
      <p:sp>
        <p:nvSpPr>
          <p:cNvPr id="3" name="Sous-titre 2"/>
          <p:cNvSpPr>
            <a:spLocks noGrp="1"/>
          </p:cNvSpPr>
          <p:nvPr>
            <p:ph type="subTitle" idx="1"/>
          </p:nvPr>
        </p:nvSpPr>
        <p:spPr>
          <a:xfrm>
            <a:off x="533400" y="1428736"/>
            <a:ext cx="7854696" cy="5000660"/>
          </a:xfrm>
        </p:spPr>
        <p:txBody>
          <a:bodyPr>
            <a:normAutofit fontScale="62500" lnSpcReduction="20000"/>
          </a:bodyPr>
          <a:lstStyle/>
          <a:p>
            <a:pPr algn="l"/>
            <a:r>
              <a:rPr lang="fr-FR" b="1" i="1" dirty="0" smtClean="0"/>
              <a:t> </a:t>
            </a:r>
            <a:endParaRPr lang="fr-FR" b="1" dirty="0" smtClean="0"/>
          </a:p>
          <a:p>
            <a:pPr algn="l"/>
            <a:r>
              <a:rPr lang="fr-FR" b="1" dirty="0" smtClean="0"/>
              <a:t>      Notre objectif  principal consiste à concevoir et réaliser un système d’information pour  le suivi des retraites indirectes au niveau de la caisse nationale de retraite </a:t>
            </a:r>
            <a:r>
              <a:rPr lang="fr-FR" b="1" dirty="0" smtClean="0">
                <a:solidFill>
                  <a:srgbClr val="FF0000"/>
                </a:solidFill>
              </a:rPr>
              <a:t>(CNR)-Agence de M’</a:t>
            </a:r>
            <a:r>
              <a:rPr lang="fr-FR" b="1" dirty="0" err="1" smtClean="0">
                <a:solidFill>
                  <a:srgbClr val="FF0000"/>
                </a:solidFill>
              </a:rPr>
              <a:t>sila</a:t>
            </a:r>
            <a:r>
              <a:rPr lang="fr-FR" b="1" dirty="0" smtClean="0">
                <a:solidFill>
                  <a:srgbClr val="FF0000"/>
                </a:solidFill>
              </a:rPr>
              <a:t> - </a:t>
            </a:r>
            <a:r>
              <a:rPr lang="fr-FR" b="1" dirty="0" smtClean="0"/>
              <a:t>.</a:t>
            </a:r>
          </a:p>
          <a:p>
            <a:pPr algn="l"/>
            <a:r>
              <a:rPr lang="fr-FR" b="1" dirty="0" smtClean="0"/>
              <a:t> </a:t>
            </a:r>
          </a:p>
          <a:p>
            <a:pPr algn="l"/>
            <a:r>
              <a:rPr lang="fr-FR" b="1" dirty="0" smtClean="0"/>
              <a:t>      Ce travail est porté sur la conception d’une base  de données monoposte. Nous avons choisi la méthode Merise comme outil d’analyse et de conception et de même l’environnement Delphi 7 pour la phase de programmation et d’implémentation.</a:t>
            </a:r>
          </a:p>
          <a:p>
            <a:pPr algn="l"/>
            <a:r>
              <a:rPr lang="fr-FR" b="1" dirty="0" smtClean="0"/>
              <a:t> </a:t>
            </a:r>
          </a:p>
          <a:p>
            <a:pPr algn="l"/>
            <a:r>
              <a:rPr lang="fr-FR" b="1" dirty="0" smtClean="0"/>
              <a:t>       Le logiciel produit répond grandement aux objectifs visés et permet d’automatiser efficacement les différentes  activités au niveau de la sous direction des pensions.</a:t>
            </a:r>
          </a:p>
          <a:p>
            <a:pPr algn="l"/>
            <a:r>
              <a:rPr lang="fr-FR" b="1" dirty="0" smtClean="0"/>
              <a:t>   </a:t>
            </a:r>
          </a:p>
          <a:p>
            <a:pPr algn="l"/>
            <a:r>
              <a:rPr lang="fr-FR" b="1" dirty="0" smtClean="0"/>
              <a:t>       Enfin, nous espérons bien que cette application sera bénéfique pour les  responsables et les utilisateurs dans toutes les caisses nationales des retraites.</a:t>
            </a:r>
          </a:p>
          <a:p>
            <a:pPr algn="l"/>
            <a:r>
              <a:rPr lang="fr-FR" b="1" dirty="0" smtClean="0"/>
              <a:t> </a:t>
            </a:r>
          </a:p>
          <a:p>
            <a:pPr algn="l"/>
            <a:r>
              <a:rPr lang="fr-FR" b="1" dirty="0" smtClean="0"/>
              <a:t>       Comme perspectives à ce travail et afin d’augmenter la rentabilité de notre logiciel, on propose de développer une autre version du logiciel dans une architecture réseaux en intégrant les autres services qui ont une grande liaison avec le service étudié pour avoir un système complet et </a:t>
            </a:r>
            <a:r>
              <a:rPr lang="fr-FR" b="1" dirty="0" smtClean="0">
                <a:solidFill>
                  <a:srgbClr val="FF0000"/>
                </a:solidFill>
              </a:rPr>
              <a:t>100</a:t>
            </a:r>
            <a:r>
              <a:rPr lang="ar-SA" b="1" dirty="0" smtClean="0">
                <a:solidFill>
                  <a:srgbClr val="FF0000"/>
                </a:solidFill>
              </a:rPr>
              <a:t>٪</a:t>
            </a:r>
            <a:r>
              <a:rPr lang="fr-FR" b="1" dirty="0" smtClean="0"/>
              <a:t> automatisé</a:t>
            </a:r>
            <a:endParaRPr lang="fr-FR"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4500"/>
                            </p:stCondLst>
                            <p:childTnLst>
                              <p:par>
                                <p:cTn id="13" presetID="8" presetClass="entr" presetSubtype="16"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6500"/>
                            </p:stCondLst>
                            <p:childTnLst>
                              <p:par>
                                <p:cTn id="17" presetID="8" presetClass="entr" presetSubtype="16"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par>
                          <p:cTn id="20" fill="hold">
                            <p:stCondLst>
                              <p:cond delay="8500"/>
                            </p:stCondLst>
                            <p:childTnLst>
                              <p:par>
                                <p:cTn id="21" presetID="8" presetClass="entr" presetSubtype="16" fill="hold" grpId="0" nodeType="after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amond(in)">
                                      <p:cBhvr>
                                        <p:cTn id="23" dur="2000"/>
                                        <p:tgtEl>
                                          <p:spTgt spid="3">
                                            <p:txEl>
                                              <p:pRg st="3" end="3"/>
                                            </p:txEl>
                                          </p:spTgt>
                                        </p:tgtEl>
                                      </p:cBhvr>
                                    </p:animEffect>
                                  </p:childTnLst>
                                </p:cTn>
                              </p:par>
                            </p:childTnLst>
                          </p:cTn>
                        </p:par>
                        <p:par>
                          <p:cTn id="24" fill="hold">
                            <p:stCondLst>
                              <p:cond delay="10500"/>
                            </p:stCondLst>
                            <p:childTnLst>
                              <p:par>
                                <p:cTn id="25" presetID="8" presetClass="entr" presetSubtype="16" fill="hold" grpId="0"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par>
                          <p:cTn id="28" fill="hold">
                            <p:stCondLst>
                              <p:cond delay="12500"/>
                            </p:stCondLst>
                            <p:childTnLst>
                              <p:par>
                                <p:cTn id="29" presetID="8" presetClass="entr" presetSubtype="16" fill="hold" grpId="0" nodeType="after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diamond(in)">
                                      <p:cBhvr>
                                        <p:cTn id="31" dur="2000"/>
                                        <p:tgtEl>
                                          <p:spTgt spid="3">
                                            <p:txEl>
                                              <p:pRg st="5" end="5"/>
                                            </p:txEl>
                                          </p:spTgt>
                                        </p:tgtEl>
                                      </p:cBhvr>
                                    </p:animEffect>
                                  </p:childTnLst>
                                </p:cTn>
                              </p:par>
                            </p:childTnLst>
                          </p:cTn>
                        </p:par>
                        <p:par>
                          <p:cTn id="32" fill="hold">
                            <p:stCondLst>
                              <p:cond delay="14500"/>
                            </p:stCondLst>
                            <p:childTnLst>
                              <p:par>
                                <p:cTn id="33" presetID="8" presetClass="entr" presetSubtype="16" fill="hold" grpId="0" nodeType="after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diamond(in)">
                                      <p:cBhvr>
                                        <p:cTn id="35" dur="2000"/>
                                        <p:tgtEl>
                                          <p:spTgt spid="3">
                                            <p:txEl>
                                              <p:pRg st="6" end="6"/>
                                            </p:txEl>
                                          </p:spTgt>
                                        </p:tgtEl>
                                      </p:cBhvr>
                                    </p:animEffect>
                                  </p:childTnLst>
                                </p:cTn>
                              </p:par>
                            </p:childTnLst>
                          </p:cTn>
                        </p:par>
                        <p:par>
                          <p:cTn id="36" fill="hold">
                            <p:stCondLst>
                              <p:cond delay="16500"/>
                            </p:stCondLst>
                            <p:childTnLst>
                              <p:par>
                                <p:cTn id="37" presetID="8" presetClass="entr" presetSubtype="16" fill="hold" grpId="0" nodeType="after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Effect transition="in" filter="diamond(in)">
                                      <p:cBhvr>
                                        <p:cTn id="39" dur="2000"/>
                                        <p:tgtEl>
                                          <p:spTgt spid="3">
                                            <p:txEl>
                                              <p:pRg st="7" end="7"/>
                                            </p:txEl>
                                          </p:spTgt>
                                        </p:tgtEl>
                                      </p:cBhvr>
                                    </p:animEffect>
                                  </p:childTnLst>
                                </p:cTn>
                              </p:par>
                            </p:childTnLst>
                          </p:cTn>
                        </p:par>
                        <p:par>
                          <p:cTn id="40" fill="hold">
                            <p:stCondLst>
                              <p:cond delay="18500"/>
                            </p:stCondLst>
                            <p:childTnLst>
                              <p:par>
                                <p:cTn id="41" presetID="8" presetClass="entr" presetSubtype="16" fill="hold" grpId="0" nodeType="after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animEffect transition="in" filter="diamond(in)">
                                      <p:cBhvr>
                                        <p:cTn id="43" dur="2000"/>
                                        <p:tgtEl>
                                          <p:spTgt spid="3">
                                            <p:txEl>
                                              <p:pRg st="8" end="8"/>
                                            </p:txEl>
                                          </p:spTgt>
                                        </p:tgtEl>
                                      </p:cBhvr>
                                    </p:animEffect>
                                  </p:childTnLst>
                                </p:cTn>
                              </p:par>
                            </p:childTnLst>
                          </p:cTn>
                        </p:par>
                        <p:par>
                          <p:cTn id="44" fill="hold">
                            <p:stCondLst>
                              <p:cond delay="20500"/>
                            </p:stCondLst>
                            <p:childTnLst>
                              <p:par>
                                <p:cTn id="45" presetID="8" presetClass="entr" presetSubtype="16" fill="hold" grpId="0" nodeType="after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diamond(in)">
                                      <p:cBhvr>
                                        <p:cTn id="47" dur="20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pic>
        <p:nvPicPr>
          <p:cNvPr id="1026" name="Picture 2" descr="D:\GRAVI MOUNIRA\44\Nouveau dossier (3)\007.gif"/>
          <p:cNvPicPr>
            <a:picLocks noChangeAspect="1" noChangeArrowheads="1" noCrop="1"/>
          </p:cNvPicPr>
          <p:nvPr/>
        </p:nvPicPr>
        <p:blipFill>
          <a:blip r:embed="rId2"/>
          <a:srcRect/>
          <a:stretch>
            <a:fillRect/>
          </a:stretch>
        </p:blipFill>
        <p:spPr bwMode="auto">
          <a:xfrm>
            <a:off x="0" y="357166"/>
            <a:ext cx="7429552" cy="5055729"/>
          </a:xfrm>
          <a:prstGeom prst="rect">
            <a:avLst/>
          </a:prstGeom>
          <a:noFill/>
        </p:spPr>
      </p:pic>
      <p:sp>
        <p:nvSpPr>
          <p:cNvPr id="5" name="Rectangle 4"/>
          <p:cNvSpPr/>
          <p:nvPr/>
        </p:nvSpPr>
        <p:spPr>
          <a:xfrm rot="1400010">
            <a:off x="6628412" y="86324"/>
            <a:ext cx="2412734" cy="2585323"/>
          </a:xfrm>
          <a:prstGeom prst="rect">
            <a:avLst/>
          </a:prstGeom>
        </p:spPr>
        <p:txBody>
          <a:bodyPr wrap="square">
            <a:spAutoFit/>
          </a:bodyPr>
          <a:lstStyle/>
          <a:p>
            <a:pPr algn="ctr"/>
            <a:r>
              <a:rPr lang="fr-FR" sz="5400" b="1" dirty="0" smtClean="0">
                <a:ln w="10541" cmpd="sng">
                  <a:solidFill>
                    <a:srgbClr val="7D7D7D">
                      <a:tint val="100000"/>
                      <a:shade val="100000"/>
                      <a:satMod val="110000"/>
                    </a:srgbClr>
                  </a:solidFill>
                  <a:prstDash val="solid"/>
                </a:ln>
                <a:solidFill>
                  <a:schemeClr val="tx2">
                    <a:lumMod val="50000"/>
                  </a:schemeClr>
                </a:solidFill>
                <a:latin typeface="Brush Script MT" pitchFamily="66" charset="0"/>
              </a:rPr>
              <a:t>merci de votre écoute</a:t>
            </a:r>
            <a:endParaRPr lang="fr-FR" sz="5400" b="1" dirty="0">
              <a:ln w="10541" cmpd="sng">
                <a:solidFill>
                  <a:srgbClr val="7D7D7D">
                    <a:tint val="100000"/>
                    <a:shade val="100000"/>
                    <a:satMod val="110000"/>
                  </a:srgbClr>
                </a:solidFill>
                <a:prstDash val="solid"/>
              </a:ln>
              <a:solidFill>
                <a:schemeClr val="tx2">
                  <a:lumMod val="50000"/>
                </a:schemeClr>
              </a:solidFill>
              <a:latin typeface="Brush Script MT" pitchFamily="66" charset="0"/>
            </a:endParaRPr>
          </a:p>
        </p:txBody>
      </p:sp>
      <p:sp>
        <p:nvSpPr>
          <p:cNvPr id="6" name="Rectangle 5"/>
          <p:cNvSpPr/>
          <p:nvPr/>
        </p:nvSpPr>
        <p:spPr>
          <a:xfrm>
            <a:off x="571472" y="5357826"/>
            <a:ext cx="7327327" cy="1200329"/>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fr-FR" sz="5400" b="1" cap="all" spc="0" dirty="0" smtClean="0">
                <a:ln/>
                <a:solidFill>
                  <a:schemeClr val="tx2">
                    <a:lumMod val="50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TIBOUB  BILAL  </a:t>
            </a:r>
            <a:r>
              <a:rPr lang="fr-FR" sz="7200" b="1" cap="all" spc="0" dirty="0" smtClean="0">
                <a:ln/>
                <a:solidFill>
                  <a:schemeClr val="tx2">
                    <a:lumMod val="50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2012</a:t>
            </a:r>
            <a:endParaRPr lang="fr-FR" sz="5400" b="1" cap="all" spc="0" dirty="0">
              <a:ln/>
              <a:solidFill>
                <a:schemeClr val="tx2">
                  <a:lumMod val="50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withEffect">
                                  <p:stCondLst>
                                    <p:cond delay="50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2000" fill="hold"/>
                                        <p:tgtEl>
                                          <p:spTgt spid="1026"/>
                                        </p:tgtEl>
                                        <p:attrNameLst>
                                          <p:attrName>ppt_x</p:attrName>
                                        </p:attrNameLst>
                                      </p:cBhvr>
                                      <p:tavLst>
                                        <p:tav tm="0">
                                          <p:val>
                                            <p:strVal val="#ppt_x"/>
                                          </p:val>
                                        </p:tav>
                                        <p:tav tm="100000">
                                          <p:val>
                                            <p:strVal val="#ppt_x"/>
                                          </p:val>
                                        </p:tav>
                                      </p:tavLst>
                                    </p:anim>
                                    <p:anim calcmode="lin" valueType="num">
                                      <p:cBhvr additive="base">
                                        <p:cTn id="8" dur="2000" fill="hold"/>
                                        <p:tgtEl>
                                          <p:spTgt spid="1026"/>
                                        </p:tgtEl>
                                        <p:attrNameLst>
                                          <p:attrName>ppt_y</p:attrName>
                                        </p:attrNameLst>
                                      </p:cBhvr>
                                      <p:tavLst>
                                        <p:tav tm="0">
                                          <p:val>
                                            <p:strVal val="1+#ppt_h/2"/>
                                          </p:val>
                                        </p:tav>
                                        <p:tav tm="100000">
                                          <p:val>
                                            <p:strVal val="#ppt_y"/>
                                          </p:val>
                                        </p:tav>
                                      </p:tavLst>
                                    </p:anim>
                                  </p:childTnLst>
                                </p:cTn>
                              </p:par>
                              <p:par>
                                <p:cTn id="9" presetID="35" presetClass="entr" presetSubtype="0" fill="hold" grpId="0" nodeType="withEffect">
                                  <p:stCondLst>
                                    <p:cond delay="1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0"/>
                                        <p:tgtEl>
                                          <p:spTgt spid="5"/>
                                        </p:tgtEl>
                                      </p:cBhvr>
                                    </p:animEffect>
                                    <p:anim calcmode="lin" valueType="num">
                                      <p:cBhvr>
                                        <p:cTn id="12" dur="5000" fill="hold"/>
                                        <p:tgtEl>
                                          <p:spTgt spid="5"/>
                                        </p:tgtEl>
                                        <p:attrNameLst>
                                          <p:attrName>style.rotation</p:attrName>
                                        </p:attrNameLst>
                                      </p:cBhvr>
                                      <p:tavLst>
                                        <p:tav tm="0">
                                          <p:val>
                                            <p:fltVal val="720"/>
                                          </p:val>
                                        </p:tav>
                                        <p:tav tm="100000">
                                          <p:val>
                                            <p:fltVal val="0"/>
                                          </p:val>
                                        </p:tav>
                                      </p:tavLst>
                                    </p:anim>
                                    <p:anim calcmode="lin" valueType="num">
                                      <p:cBhvr>
                                        <p:cTn id="13" dur="5000" fill="hold"/>
                                        <p:tgtEl>
                                          <p:spTgt spid="5"/>
                                        </p:tgtEl>
                                        <p:attrNameLst>
                                          <p:attrName>ppt_h</p:attrName>
                                        </p:attrNameLst>
                                      </p:cBhvr>
                                      <p:tavLst>
                                        <p:tav tm="0">
                                          <p:val>
                                            <p:fltVal val="0"/>
                                          </p:val>
                                        </p:tav>
                                        <p:tav tm="100000">
                                          <p:val>
                                            <p:strVal val="#ppt_h"/>
                                          </p:val>
                                        </p:tav>
                                      </p:tavLst>
                                    </p:anim>
                                    <p:anim calcmode="lin" valueType="num">
                                      <p:cBhvr>
                                        <p:cTn id="14" dur="5000" fill="hold"/>
                                        <p:tgtEl>
                                          <p:spTgt spid="5"/>
                                        </p:tgtEl>
                                        <p:attrNameLst>
                                          <p:attrName>ppt_w</p:attrName>
                                        </p:attrNameLst>
                                      </p:cBhvr>
                                      <p:tavLst>
                                        <p:tav tm="0">
                                          <p:val>
                                            <p:fltVal val="0"/>
                                          </p:val>
                                        </p:tav>
                                        <p:tav tm="100000">
                                          <p:val>
                                            <p:strVal val="#ppt_w"/>
                                          </p:val>
                                        </p:tav>
                                      </p:tavLst>
                                    </p:anim>
                                  </p:childTnLst>
                                </p:cTn>
                              </p:par>
                              <p:par>
                                <p:cTn id="15" presetID="35" presetClass="entr" presetSubtype="0" fill="hold" grpId="0" nodeType="withEffect">
                                  <p:stCondLst>
                                    <p:cond delay="20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0"/>
                                        <p:tgtEl>
                                          <p:spTgt spid="6"/>
                                        </p:tgtEl>
                                      </p:cBhvr>
                                    </p:animEffect>
                                    <p:anim calcmode="lin" valueType="num">
                                      <p:cBhvr>
                                        <p:cTn id="18" dur="5000" fill="hold"/>
                                        <p:tgtEl>
                                          <p:spTgt spid="6"/>
                                        </p:tgtEl>
                                        <p:attrNameLst>
                                          <p:attrName>style.rotation</p:attrName>
                                        </p:attrNameLst>
                                      </p:cBhvr>
                                      <p:tavLst>
                                        <p:tav tm="0">
                                          <p:val>
                                            <p:fltVal val="720"/>
                                          </p:val>
                                        </p:tav>
                                        <p:tav tm="100000">
                                          <p:val>
                                            <p:fltVal val="0"/>
                                          </p:val>
                                        </p:tav>
                                      </p:tavLst>
                                    </p:anim>
                                    <p:anim calcmode="lin" valueType="num">
                                      <p:cBhvr>
                                        <p:cTn id="19" dur="5000" fill="hold"/>
                                        <p:tgtEl>
                                          <p:spTgt spid="6"/>
                                        </p:tgtEl>
                                        <p:attrNameLst>
                                          <p:attrName>ppt_h</p:attrName>
                                        </p:attrNameLst>
                                      </p:cBhvr>
                                      <p:tavLst>
                                        <p:tav tm="0">
                                          <p:val>
                                            <p:fltVal val="0"/>
                                          </p:val>
                                        </p:tav>
                                        <p:tav tm="100000">
                                          <p:val>
                                            <p:strVal val="#ppt_h"/>
                                          </p:val>
                                        </p:tav>
                                      </p:tavLst>
                                    </p:anim>
                                    <p:anim calcmode="lin" valueType="num">
                                      <p:cBhvr>
                                        <p:cTn id="20" dur="5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0"/>
            <a:ext cx="4929222" cy="2357454"/>
          </a:xfrm>
        </p:spPr>
        <p:txBody>
          <a:bodyPr>
            <a:normAutofit fontScale="90000"/>
          </a:bodyPr>
          <a:lstStyle/>
          <a:p>
            <a:pPr algn="l"/>
            <a:r>
              <a:rPr lang="fr-FR" sz="3600" dirty="0" smtClean="0">
                <a:ln w="10541" cmpd="sng">
                  <a:solidFill>
                    <a:schemeClr val="accent1">
                      <a:shade val="88000"/>
                      <a:satMod val="110000"/>
                    </a:schemeClr>
                  </a:solidFill>
                  <a:prstDash val="solid"/>
                </a:ln>
                <a:solidFill>
                  <a:schemeClr val="accent1">
                    <a:lumMod val="75000"/>
                  </a:schemeClr>
                </a:solidFill>
                <a:effectLst/>
              </a:rPr>
              <a:t>Etude</a:t>
            </a:r>
            <a:r>
              <a:rPr lang="fr-FR" sz="4000" dirty="0" smtClean="0">
                <a:ln w="10541" cmpd="sng">
                  <a:solidFill>
                    <a:schemeClr val="accent1">
                      <a:shade val="88000"/>
                      <a:satMod val="110000"/>
                    </a:schemeClr>
                  </a:solidFill>
                  <a:prstDash val="solid"/>
                </a:ln>
                <a:solidFill>
                  <a:schemeClr val="accent1">
                    <a:lumMod val="75000"/>
                  </a:schemeClr>
                </a:solidFill>
                <a:effectLst/>
              </a:rPr>
              <a:t> des documents </a:t>
            </a:r>
            <a:r>
              <a:rPr lang="fr-FR" sz="6000" dirty="0" smtClean="0">
                <a:ln w="10541" cmpd="sng">
                  <a:solidFill>
                    <a:schemeClr val="accent1">
                      <a:shade val="88000"/>
                      <a:satMod val="110000"/>
                    </a:schemeClr>
                  </a:solidFill>
                  <a:prstDash val="solid"/>
                </a:ln>
                <a:solidFill>
                  <a:schemeClr val="accent1">
                    <a:lumMod val="75000"/>
                  </a:schemeClr>
                </a:solidFill>
                <a:effectLst/>
              </a:rPr>
              <a:t>:</a:t>
            </a:r>
            <a:br>
              <a:rPr lang="fr-FR" sz="6000" dirty="0" smtClean="0">
                <a:ln w="10541" cmpd="sng">
                  <a:solidFill>
                    <a:schemeClr val="accent1">
                      <a:shade val="88000"/>
                      <a:satMod val="110000"/>
                    </a:schemeClr>
                  </a:solidFill>
                  <a:prstDash val="solid"/>
                </a:ln>
                <a:solidFill>
                  <a:schemeClr val="accent1">
                    <a:lumMod val="75000"/>
                  </a:schemeClr>
                </a:solidFill>
                <a:effectLst/>
              </a:rPr>
            </a:br>
            <a:r>
              <a:rPr lang="fr-FR" dirty="0" smtClean="0"/>
              <a:t/>
            </a:r>
            <a:br>
              <a:rPr lang="fr-FR" dirty="0" smtClean="0"/>
            </a:br>
            <a:endParaRPr lang="fr-FR" dirty="0"/>
          </a:p>
        </p:txBody>
      </p:sp>
      <p:sp>
        <p:nvSpPr>
          <p:cNvPr id="3" name="Sous-titre 2"/>
          <p:cNvSpPr>
            <a:spLocks noGrp="1"/>
          </p:cNvSpPr>
          <p:nvPr>
            <p:ph type="subTitle" idx="1"/>
          </p:nvPr>
        </p:nvSpPr>
        <p:spPr>
          <a:xfrm>
            <a:off x="214282" y="714356"/>
            <a:ext cx="8929718" cy="5929354"/>
          </a:xfrm>
        </p:spPr>
        <p:txBody>
          <a:bodyPr>
            <a:normAutofit/>
          </a:bodyPr>
          <a:lstStyle/>
          <a:p>
            <a:pPr lvl="0" algn="l"/>
            <a:r>
              <a:rPr lang="fr-FR" sz="2800" b="1" dirty="0" smtClean="0">
                <a:solidFill>
                  <a:srgbClr val="FF0000"/>
                </a:solidFill>
              </a:rPr>
              <a:t>1- Introduction :</a:t>
            </a:r>
            <a:endParaRPr lang="fr-FR" sz="2800" dirty="0" smtClean="0">
              <a:solidFill>
                <a:srgbClr val="FF0000"/>
              </a:solidFill>
            </a:endParaRPr>
          </a:p>
          <a:p>
            <a:pPr algn="l"/>
            <a:r>
              <a:rPr lang="fr-FR" sz="2800" dirty="0" smtClean="0"/>
              <a:t>    Les documents sont les supports les plus importants et les plus utilisables de l’information, alors il est nécessaire de les étudie spécifiquement, car elles permettent de données les informations utilisables dans les postes de travailles, pour la bonne gestion dans  le sens « ayants  droits ».</a:t>
            </a:r>
            <a:endParaRPr lang="fr-FR" dirty="0" smtClean="0"/>
          </a:p>
          <a:p>
            <a:pPr lvl="0" algn="l"/>
            <a:r>
              <a:rPr lang="fr-FR" b="1" dirty="0" smtClean="0">
                <a:solidFill>
                  <a:srgbClr val="FF0000"/>
                </a:solidFill>
              </a:rPr>
              <a:t>2- </a:t>
            </a:r>
            <a:r>
              <a:rPr lang="fr-FR" sz="2800" b="1" dirty="0" smtClean="0">
                <a:solidFill>
                  <a:srgbClr val="FF0000"/>
                </a:solidFill>
              </a:rPr>
              <a:t>objectif : </a:t>
            </a:r>
            <a:endParaRPr lang="fr-FR" sz="2800" dirty="0" smtClean="0">
              <a:solidFill>
                <a:srgbClr val="FF0000"/>
              </a:solidFill>
            </a:endParaRPr>
          </a:p>
          <a:p>
            <a:pPr lvl="0" algn="l"/>
            <a:r>
              <a:rPr lang="fr-FR" sz="2800" dirty="0" smtClean="0"/>
              <a:t>    Analyse les informations.</a:t>
            </a:r>
          </a:p>
          <a:p>
            <a:pPr lvl="0" algn="l"/>
            <a:r>
              <a:rPr lang="fr-FR" sz="2800" dirty="0" smtClean="0"/>
              <a:t>Réduit le nombre des documents et les nombres de copies dans chaque document.</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5000"/>
                            </p:stCondLst>
                            <p:childTnLst>
                              <p:par>
                                <p:cTn id="13" presetID="8" presetClass="entr" presetSubtype="16" fill="hold" grpId="0"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7500"/>
                            </p:stCondLst>
                            <p:childTnLst>
                              <p:par>
                                <p:cTn id="17" presetID="8" presetClass="entr" presetSubtype="16" fill="hold" grpId="0"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par>
                          <p:cTn id="20" fill="hold">
                            <p:stCondLst>
                              <p:cond delay="10000"/>
                            </p:stCondLst>
                            <p:childTnLst>
                              <p:par>
                                <p:cTn id="21" presetID="8" presetClass="entr" presetSubtype="16" fill="hold" grpId="0" nodeType="afterEffect">
                                  <p:stCondLst>
                                    <p:cond delay="5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amond(in)">
                                      <p:cBhvr>
                                        <p:cTn id="23" dur="2000"/>
                                        <p:tgtEl>
                                          <p:spTgt spid="3">
                                            <p:txEl>
                                              <p:pRg st="3" end="3"/>
                                            </p:txEl>
                                          </p:spTgt>
                                        </p:tgtEl>
                                      </p:cBhvr>
                                    </p:animEffect>
                                  </p:childTnLst>
                                </p:cTn>
                              </p:par>
                            </p:childTnLst>
                          </p:cTn>
                        </p:par>
                        <p:par>
                          <p:cTn id="24" fill="hold">
                            <p:stCondLst>
                              <p:cond delay="12500"/>
                            </p:stCondLst>
                            <p:childTnLst>
                              <p:par>
                                <p:cTn id="25" presetID="8" presetClass="entr" presetSubtype="16" fill="hold" grpId="0" nodeType="afterEffect">
                                  <p:stCondLst>
                                    <p:cond delay="50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amond(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81706"/>
          </a:xfrm>
        </p:spPr>
        <p:txBody>
          <a:bodyPr>
            <a:normAutofit fontScale="90000"/>
          </a:bodyPr>
          <a:lstStyle/>
          <a:p>
            <a:endParaRPr lang="fr-FR" dirty="0"/>
          </a:p>
        </p:txBody>
      </p:sp>
      <p:sp>
        <p:nvSpPr>
          <p:cNvPr id="3" name="Espace réservé du contenu 2"/>
          <p:cNvSpPr>
            <a:spLocks noGrp="1"/>
          </p:cNvSpPr>
          <p:nvPr>
            <p:ph idx="1"/>
          </p:nvPr>
        </p:nvSpPr>
        <p:spPr>
          <a:xfrm>
            <a:off x="357158" y="928670"/>
            <a:ext cx="8786842" cy="5929330"/>
          </a:xfrm>
          <a:effectLst>
            <a:outerShdw blurRad="50800" dist="50800" dir="5400000" algn="ctr" rotWithShape="0">
              <a:schemeClr val="tx1"/>
            </a:outerShdw>
          </a:effectLst>
          <a:scene3d>
            <a:camera prst="orthographicFront"/>
            <a:lightRig rig="threePt" dir="t"/>
          </a:scene3d>
          <a:sp3d extrusionH="76200">
            <a:extrusionClr>
              <a:schemeClr val="tx1"/>
            </a:extrusionClr>
          </a:sp3d>
        </p:spPr>
        <p:txBody>
          <a:bodyPr/>
          <a:lstStyle/>
          <a:p>
            <a:pPr marL="571500" indent="-571500">
              <a:buClr>
                <a:srgbClr val="FF0000"/>
              </a:buClr>
              <a:buNone/>
            </a:pPr>
            <a:endParaRPr lang="fr-FR" dirty="0"/>
          </a:p>
        </p:txBody>
      </p:sp>
      <p:graphicFrame>
        <p:nvGraphicFramePr>
          <p:cNvPr id="4" name="Espace réservé du contenu 4"/>
          <p:cNvGraphicFramePr>
            <a:graphicFrameLocks/>
          </p:cNvGraphicFramePr>
          <p:nvPr/>
        </p:nvGraphicFramePr>
        <p:xfrm>
          <a:off x="1571604" y="1714488"/>
          <a:ext cx="5500726" cy="3868992"/>
        </p:xfrm>
        <a:graphic>
          <a:graphicData uri="http://schemas.openxmlformats.org/drawingml/2006/table">
            <a:tbl>
              <a:tblPr>
                <a:effectLst>
                  <a:outerShdw blurRad="50800" dist="50800" dir="5400000" algn="ctr" rotWithShape="0">
                    <a:schemeClr val="accent1">
                      <a:lumMod val="75000"/>
                    </a:schemeClr>
                  </a:outerShdw>
                </a:effectLst>
                <a:tableStyleId>{16D9F66E-5EB9-4882-86FB-DCBF35E3C3E4}</a:tableStyleId>
              </a:tblPr>
              <a:tblGrid>
                <a:gridCol w="1370592"/>
                <a:gridCol w="4130134"/>
              </a:tblGrid>
              <a:tr h="509046">
                <a:tc>
                  <a:txBody>
                    <a:bodyPr/>
                    <a:lstStyle/>
                    <a:p>
                      <a:pPr marL="457200" algn="ctr">
                        <a:lnSpc>
                          <a:spcPct val="115000"/>
                        </a:lnSpc>
                        <a:spcAft>
                          <a:spcPts val="0"/>
                        </a:spcAft>
                      </a:pPr>
                      <a:r>
                        <a:rPr lang="fr-FR" sz="2400" dirty="0">
                          <a:ln>
                            <a:solidFill>
                              <a:schemeClr val="tx1"/>
                            </a:solidFill>
                          </a:ln>
                          <a:effectLst>
                            <a:outerShdw blurRad="38100" dist="38100" dir="2700000" algn="tl">
                              <a:srgbClr val="000000">
                                <a:alpha val="43137"/>
                              </a:srgbClr>
                            </a:outerShdw>
                          </a:effectLst>
                        </a:rPr>
                        <a:t>N</a:t>
                      </a:r>
                      <a:endParaRPr lang="fr-FR" sz="2400" b="1" dirty="0">
                        <a:ln>
                          <a:solidFill>
                            <a:schemeClr val="tx1"/>
                          </a:solidFill>
                        </a:ln>
                        <a:solidFill>
                          <a:schemeClr val="accent1">
                            <a:lumMod val="60000"/>
                            <a:lumOff val="40000"/>
                          </a:schemeClr>
                        </a:solidFill>
                        <a:effectLst>
                          <a:outerShdw blurRad="38100" dist="38100" dir="2700000" algn="tl">
                            <a:srgbClr val="000000">
                              <a:alpha val="43137"/>
                            </a:srgbClr>
                          </a:outerShdw>
                        </a:effectLst>
                        <a:latin typeface="Calibri"/>
                        <a:ea typeface="Calibri"/>
                        <a:cs typeface="Arial"/>
                      </a:endParaRPr>
                    </a:p>
                  </a:txBody>
                  <a:tcPr marL="144000" marR="216000" marT="144000" marB="108000">
                    <a:cell3D prstMaterial="dkEdge">
                      <a:bevel/>
                      <a:lightRig rig="flood" dir="t"/>
                    </a:cell3D>
                  </a:tcPr>
                </a:tc>
                <a:tc>
                  <a:txBody>
                    <a:bodyPr/>
                    <a:lstStyle/>
                    <a:p>
                      <a:pPr marL="457200" algn="ctr">
                        <a:lnSpc>
                          <a:spcPct val="115000"/>
                        </a:lnSpc>
                        <a:spcAft>
                          <a:spcPts val="0"/>
                        </a:spcAft>
                      </a:pPr>
                      <a:r>
                        <a:rPr lang="fr-FR" sz="2400" dirty="0" smtClean="0">
                          <a:ln>
                            <a:solidFill>
                              <a:schemeClr val="tx1"/>
                            </a:solidFill>
                          </a:ln>
                          <a:effectLst>
                            <a:outerShdw blurRad="38100" dist="38100" dir="2700000" algn="tl">
                              <a:srgbClr val="000000">
                                <a:alpha val="43137"/>
                              </a:srgbClr>
                            </a:outerShdw>
                          </a:effectLst>
                        </a:rPr>
                        <a:t>Nom </a:t>
                      </a:r>
                      <a:r>
                        <a:rPr lang="fr-FR" sz="2400" dirty="0">
                          <a:ln>
                            <a:solidFill>
                              <a:schemeClr val="tx1"/>
                            </a:solidFill>
                          </a:ln>
                          <a:effectLst>
                            <a:outerShdw blurRad="38100" dist="38100" dir="2700000" algn="tl">
                              <a:srgbClr val="000000">
                                <a:alpha val="43137"/>
                              </a:srgbClr>
                            </a:outerShdw>
                          </a:effectLst>
                        </a:rPr>
                        <a:t>de document</a:t>
                      </a:r>
                      <a:endParaRPr lang="fr-FR" sz="2400" b="1" dirty="0">
                        <a:ln>
                          <a:solidFill>
                            <a:schemeClr val="tx1"/>
                          </a:solidFill>
                        </a:ln>
                        <a:solidFill>
                          <a:schemeClr val="accent1">
                            <a:lumMod val="60000"/>
                            <a:lumOff val="40000"/>
                          </a:schemeClr>
                        </a:solidFill>
                        <a:effectLst>
                          <a:outerShdw blurRad="38100" dist="38100" dir="2700000" algn="tl">
                            <a:srgbClr val="000000">
                              <a:alpha val="43137"/>
                            </a:srgbClr>
                          </a:outerShdw>
                        </a:effectLst>
                        <a:latin typeface="Calibri"/>
                        <a:ea typeface="Calibri"/>
                        <a:cs typeface="Arial"/>
                      </a:endParaRPr>
                    </a:p>
                  </a:txBody>
                  <a:tcPr marL="144000" marR="216000" marT="144000" marB="108000">
                    <a:cell3D prstMaterial="dkEdge">
                      <a:bevel/>
                      <a:lightRig rig="flood" dir="t"/>
                    </a:cell3D>
                  </a:tcPr>
                </a:tc>
              </a:tr>
              <a:tr h="2603975">
                <a:tc>
                  <a:txBody>
                    <a:bodyPr/>
                    <a:lstStyle/>
                    <a:p>
                      <a:pPr marL="457200">
                        <a:lnSpc>
                          <a:spcPct val="115000"/>
                        </a:lnSpc>
                        <a:spcAft>
                          <a:spcPts val="0"/>
                        </a:spcAft>
                      </a:pPr>
                      <a:r>
                        <a:rPr lang="fr-FR" sz="1200" dirty="0">
                          <a:ln>
                            <a:solidFill>
                              <a:schemeClr val="tx1"/>
                            </a:solidFill>
                          </a:ln>
                        </a:rPr>
                        <a:t>D01</a:t>
                      </a:r>
                      <a:endParaRPr lang="fr-FR" sz="1050" dirty="0">
                        <a:ln>
                          <a:solidFill>
                            <a:schemeClr val="tx1"/>
                          </a:solidFill>
                        </a:ln>
                      </a:endParaRPr>
                    </a:p>
                    <a:p>
                      <a:pPr marL="457200">
                        <a:lnSpc>
                          <a:spcPct val="115000"/>
                        </a:lnSpc>
                        <a:spcAft>
                          <a:spcPts val="0"/>
                        </a:spcAft>
                      </a:pPr>
                      <a:r>
                        <a:rPr lang="fr-FR" sz="1200" dirty="0">
                          <a:ln>
                            <a:solidFill>
                              <a:schemeClr val="tx1"/>
                            </a:solidFill>
                          </a:ln>
                        </a:rPr>
                        <a:t>D02</a:t>
                      </a:r>
                      <a:endParaRPr lang="fr-FR" sz="1050" dirty="0">
                        <a:ln>
                          <a:solidFill>
                            <a:schemeClr val="tx1"/>
                          </a:solidFill>
                        </a:ln>
                      </a:endParaRPr>
                    </a:p>
                    <a:p>
                      <a:pPr marL="457200">
                        <a:lnSpc>
                          <a:spcPct val="115000"/>
                        </a:lnSpc>
                        <a:spcAft>
                          <a:spcPts val="0"/>
                        </a:spcAft>
                      </a:pPr>
                      <a:r>
                        <a:rPr lang="fr-FR" sz="1200" dirty="0">
                          <a:ln>
                            <a:solidFill>
                              <a:schemeClr val="tx1"/>
                            </a:solidFill>
                          </a:ln>
                        </a:rPr>
                        <a:t>D03</a:t>
                      </a:r>
                      <a:endParaRPr lang="fr-FR" sz="1050" dirty="0">
                        <a:ln>
                          <a:solidFill>
                            <a:schemeClr val="tx1"/>
                          </a:solidFill>
                        </a:ln>
                      </a:endParaRPr>
                    </a:p>
                    <a:p>
                      <a:pPr marL="457200">
                        <a:lnSpc>
                          <a:spcPct val="115000"/>
                        </a:lnSpc>
                        <a:spcAft>
                          <a:spcPts val="0"/>
                        </a:spcAft>
                      </a:pPr>
                      <a:r>
                        <a:rPr lang="fr-FR" sz="1200" dirty="0">
                          <a:ln>
                            <a:solidFill>
                              <a:schemeClr val="tx1"/>
                            </a:solidFill>
                          </a:ln>
                        </a:rPr>
                        <a:t>D04</a:t>
                      </a:r>
                      <a:endParaRPr lang="fr-FR" sz="1050" dirty="0">
                        <a:ln>
                          <a:solidFill>
                            <a:schemeClr val="tx1"/>
                          </a:solidFill>
                        </a:ln>
                      </a:endParaRPr>
                    </a:p>
                    <a:p>
                      <a:pPr marL="457200">
                        <a:lnSpc>
                          <a:spcPct val="115000"/>
                        </a:lnSpc>
                        <a:spcAft>
                          <a:spcPts val="0"/>
                        </a:spcAft>
                      </a:pPr>
                      <a:r>
                        <a:rPr lang="fr-FR" sz="1200" dirty="0">
                          <a:ln>
                            <a:solidFill>
                              <a:schemeClr val="tx1"/>
                            </a:solidFill>
                          </a:ln>
                        </a:rPr>
                        <a:t>D05</a:t>
                      </a:r>
                      <a:endParaRPr lang="fr-FR" sz="1050" dirty="0">
                        <a:ln>
                          <a:solidFill>
                            <a:schemeClr val="tx1"/>
                          </a:solidFill>
                        </a:ln>
                      </a:endParaRPr>
                    </a:p>
                    <a:p>
                      <a:pPr marL="457200">
                        <a:lnSpc>
                          <a:spcPct val="115000"/>
                        </a:lnSpc>
                        <a:spcAft>
                          <a:spcPts val="0"/>
                        </a:spcAft>
                      </a:pPr>
                      <a:r>
                        <a:rPr lang="fr-FR" sz="1200" dirty="0">
                          <a:ln>
                            <a:solidFill>
                              <a:schemeClr val="tx1"/>
                            </a:solidFill>
                          </a:ln>
                        </a:rPr>
                        <a:t>D06</a:t>
                      </a:r>
                      <a:endParaRPr lang="fr-FR" sz="1050" dirty="0">
                        <a:ln>
                          <a:solidFill>
                            <a:schemeClr val="tx1"/>
                          </a:solidFill>
                        </a:ln>
                      </a:endParaRPr>
                    </a:p>
                    <a:p>
                      <a:pPr marL="457200">
                        <a:lnSpc>
                          <a:spcPct val="115000"/>
                        </a:lnSpc>
                        <a:spcAft>
                          <a:spcPts val="0"/>
                        </a:spcAft>
                      </a:pPr>
                      <a:r>
                        <a:rPr lang="fr-FR" sz="1200" dirty="0">
                          <a:ln>
                            <a:solidFill>
                              <a:schemeClr val="tx1"/>
                            </a:solidFill>
                          </a:ln>
                        </a:rPr>
                        <a:t>D07</a:t>
                      </a:r>
                      <a:endParaRPr lang="fr-FR" sz="1050" dirty="0">
                        <a:ln>
                          <a:solidFill>
                            <a:schemeClr val="tx1"/>
                          </a:solidFill>
                        </a:ln>
                      </a:endParaRPr>
                    </a:p>
                    <a:p>
                      <a:pPr marL="457200">
                        <a:lnSpc>
                          <a:spcPct val="115000"/>
                        </a:lnSpc>
                        <a:spcAft>
                          <a:spcPts val="0"/>
                        </a:spcAft>
                      </a:pPr>
                      <a:r>
                        <a:rPr lang="fr-FR" sz="1200" dirty="0">
                          <a:ln>
                            <a:solidFill>
                              <a:schemeClr val="tx1"/>
                            </a:solidFill>
                          </a:ln>
                        </a:rPr>
                        <a:t>D08</a:t>
                      </a:r>
                      <a:endParaRPr lang="fr-FR" sz="1050" dirty="0">
                        <a:ln>
                          <a:solidFill>
                            <a:schemeClr val="tx1"/>
                          </a:solidFill>
                        </a:ln>
                      </a:endParaRPr>
                    </a:p>
                    <a:p>
                      <a:pPr marL="457200">
                        <a:lnSpc>
                          <a:spcPct val="115000"/>
                        </a:lnSpc>
                        <a:spcAft>
                          <a:spcPts val="0"/>
                        </a:spcAft>
                      </a:pPr>
                      <a:r>
                        <a:rPr lang="fr-FR" sz="1200" dirty="0">
                          <a:ln>
                            <a:solidFill>
                              <a:schemeClr val="tx1"/>
                            </a:solidFill>
                          </a:ln>
                        </a:rPr>
                        <a:t>D09</a:t>
                      </a:r>
                      <a:endParaRPr lang="fr-FR" sz="1050" dirty="0">
                        <a:ln>
                          <a:solidFill>
                            <a:schemeClr val="tx1"/>
                          </a:solidFill>
                        </a:ln>
                      </a:endParaRPr>
                    </a:p>
                    <a:p>
                      <a:pPr marL="457200">
                        <a:lnSpc>
                          <a:spcPct val="115000"/>
                        </a:lnSpc>
                        <a:spcAft>
                          <a:spcPts val="0"/>
                        </a:spcAft>
                      </a:pPr>
                      <a:r>
                        <a:rPr lang="fr-FR" sz="1200" dirty="0">
                          <a:ln>
                            <a:solidFill>
                              <a:schemeClr val="tx1"/>
                            </a:solidFill>
                          </a:ln>
                        </a:rPr>
                        <a:t>D10</a:t>
                      </a:r>
                      <a:endParaRPr lang="fr-FR" sz="1050" dirty="0">
                        <a:ln>
                          <a:solidFill>
                            <a:schemeClr val="tx1"/>
                          </a:solidFill>
                        </a:ln>
                      </a:endParaRPr>
                    </a:p>
                    <a:p>
                      <a:pPr marL="457200">
                        <a:lnSpc>
                          <a:spcPct val="115000"/>
                        </a:lnSpc>
                        <a:spcAft>
                          <a:spcPts val="0"/>
                        </a:spcAft>
                      </a:pPr>
                      <a:r>
                        <a:rPr lang="fr-FR" sz="1200" dirty="0">
                          <a:ln>
                            <a:solidFill>
                              <a:schemeClr val="tx1"/>
                            </a:solidFill>
                          </a:ln>
                        </a:rPr>
                        <a:t>D11</a:t>
                      </a:r>
                      <a:endParaRPr lang="fr-FR" sz="1050" dirty="0">
                        <a:ln>
                          <a:solidFill>
                            <a:schemeClr val="tx1"/>
                          </a:solidFill>
                        </a:ln>
                      </a:endParaRPr>
                    </a:p>
                    <a:p>
                      <a:pPr marL="457200">
                        <a:lnSpc>
                          <a:spcPct val="115000"/>
                        </a:lnSpc>
                        <a:spcAft>
                          <a:spcPts val="0"/>
                        </a:spcAft>
                      </a:pPr>
                      <a:r>
                        <a:rPr lang="fr-FR" sz="1200" dirty="0">
                          <a:ln>
                            <a:solidFill>
                              <a:schemeClr val="tx1"/>
                            </a:solidFill>
                          </a:ln>
                        </a:rPr>
                        <a:t>D12</a:t>
                      </a:r>
                      <a:endParaRPr lang="fr-FR" sz="1050" dirty="0">
                        <a:ln>
                          <a:solidFill>
                            <a:schemeClr val="tx1"/>
                          </a:solidFill>
                        </a:ln>
                      </a:endParaRPr>
                    </a:p>
                    <a:p>
                      <a:pPr marL="457200">
                        <a:lnSpc>
                          <a:spcPct val="115000"/>
                        </a:lnSpc>
                        <a:spcAft>
                          <a:spcPts val="0"/>
                        </a:spcAft>
                      </a:pPr>
                      <a:r>
                        <a:rPr lang="fr-FR" sz="1200" dirty="0">
                          <a:ln>
                            <a:solidFill>
                              <a:schemeClr val="tx1"/>
                            </a:solidFill>
                          </a:ln>
                        </a:rPr>
                        <a:t>D13</a:t>
                      </a:r>
                      <a:endParaRPr lang="fr-FR" sz="1050" dirty="0">
                        <a:ln>
                          <a:solidFill>
                            <a:schemeClr val="tx1"/>
                          </a:solidFill>
                        </a:ln>
                      </a:endParaRPr>
                    </a:p>
                    <a:p>
                      <a:pPr marL="457200">
                        <a:lnSpc>
                          <a:spcPct val="115000"/>
                        </a:lnSpc>
                        <a:spcAft>
                          <a:spcPts val="0"/>
                        </a:spcAft>
                      </a:pPr>
                      <a:r>
                        <a:rPr lang="fr-FR" sz="1200" dirty="0">
                          <a:ln>
                            <a:solidFill>
                              <a:schemeClr val="tx1"/>
                            </a:solidFill>
                          </a:ln>
                        </a:rPr>
                        <a:t>D14</a:t>
                      </a:r>
                      <a:endParaRPr lang="fr-FR" sz="1050" b="1" dirty="0">
                        <a:ln>
                          <a:solidFill>
                            <a:schemeClr val="tx1"/>
                          </a:solidFill>
                        </a:ln>
                        <a:latin typeface="Calibri"/>
                        <a:ea typeface="Calibri"/>
                        <a:cs typeface="Arial"/>
                      </a:endParaRPr>
                    </a:p>
                  </a:txBody>
                  <a:tcPr marL="144000" marR="216000" marT="144000" marB="108000">
                    <a:cell3D prstMaterial="dkEdge">
                      <a:bevel/>
                      <a:lightRig rig="flood" dir="t"/>
                    </a:cell3D>
                  </a:tcPr>
                </a:tc>
                <a:tc>
                  <a:txBody>
                    <a:bodyPr/>
                    <a:lstStyle/>
                    <a:p>
                      <a:pPr marL="457200">
                        <a:lnSpc>
                          <a:spcPct val="115000"/>
                        </a:lnSpc>
                        <a:spcAft>
                          <a:spcPts val="0"/>
                        </a:spcAft>
                      </a:pPr>
                      <a:r>
                        <a:rPr lang="fr-FR" sz="1200" dirty="0">
                          <a:ln>
                            <a:solidFill>
                              <a:schemeClr val="tx1"/>
                            </a:solidFill>
                          </a:ln>
                          <a:solidFill>
                            <a:schemeClr val="tx1"/>
                          </a:solidFill>
                        </a:rPr>
                        <a:t>Demande de retraite </a:t>
                      </a:r>
                      <a:r>
                        <a:rPr lang="fr-FR" sz="1200" dirty="0" smtClean="0">
                          <a:ln>
                            <a:solidFill>
                              <a:schemeClr val="tx1"/>
                            </a:solidFill>
                          </a:ln>
                          <a:solidFill>
                            <a:schemeClr val="tx1"/>
                          </a:solidFill>
                        </a:rPr>
                        <a:t>réversion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Fiche des documents demandé</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Réception de dossier de retraité</a:t>
                      </a:r>
                      <a:endParaRPr lang="fr-FR" sz="1050" dirty="0">
                        <a:ln>
                          <a:solidFill>
                            <a:schemeClr val="tx1"/>
                          </a:solidFill>
                        </a:ln>
                        <a:solidFill>
                          <a:schemeClr val="tx1"/>
                        </a:solidFill>
                      </a:endParaRPr>
                    </a:p>
                    <a:p>
                      <a:pPr marL="457200">
                        <a:lnSpc>
                          <a:spcPct val="115000"/>
                        </a:lnSpc>
                        <a:spcAft>
                          <a:spcPts val="0"/>
                        </a:spcAft>
                      </a:pPr>
                      <a:r>
                        <a:rPr lang="fr-FR" sz="1200" dirty="0" smtClean="0">
                          <a:ln>
                            <a:solidFill>
                              <a:schemeClr val="tx1"/>
                            </a:solidFill>
                          </a:ln>
                          <a:solidFill>
                            <a:schemeClr val="tx1"/>
                          </a:solidFill>
                        </a:rPr>
                        <a:t>Bulletin </a:t>
                      </a:r>
                      <a:r>
                        <a:rPr lang="fr-FR" sz="1200" dirty="0">
                          <a:ln>
                            <a:solidFill>
                              <a:schemeClr val="tx1"/>
                            </a:solidFill>
                          </a:ln>
                          <a:solidFill>
                            <a:schemeClr val="tx1"/>
                          </a:solidFill>
                        </a:rPr>
                        <a:t>de liaison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Carte analytique de dossier</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Fiche de liquidation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Fiche de notification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Extrait d’inscription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Carte de retraité</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Refuse de retraité reversé</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Attestation </a:t>
                      </a:r>
                      <a:r>
                        <a:rPr lang="fr-FR" sz="1200" dirty="0" smtClean="0">
                          <a:ln>
                            <a:solidFill>
                              <a:schemeClr val="tx1"/>
                            </a:solidFill>
                          </a:ln>
                          <a:solidFill>
                            <a:schemeClr val="tx1"/>
                          </a:solidFill>
                        </a:rPr>
                        <a:t>d’annulation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Demande de </a:t>
                      </a:r>
                      <a:r>
                        <a:rPr lang="fr-FR" sz="1200" dirty="0" smtClean="0">
                          <a:ln>
                            <a:solidFill>
                              <a:schemeClr val="tx1"/>
                            </a:solidFill>
                          </a:ln>
                          <a:solidFill>
                            <a:schemeClr val="tx1"/>
                          </a:solidFill>
                        </a:rPr>
                        <a:t>renouvellement</a:t>
                      </a:r>
                    </a:p>
                    <a:p>
                      <a:pPr marL="457200">
                        <a:lnSpc>
                          <a:spcPct val="115000"/>
                        </a:lnSpc>
                        <a:spcAft>
                          <a:spcPts val="0"/>
                        </a:spcAft>
                      </a:pPr>
                      <a:r>
                        <a:rPr lang="fr-FR" sz="1200" dirty="0" smtClean="0">
                          <a:ln>
                            <a:solidFill>
                              <a:schemeClr val="tx1"/>
                            </a:solidFill>
                          </a:ln>
                          <a:solidFill>
                            <a:schemeClr val="tx1"/>
                          </a:solidFill>
                        </a:rPr>
                        <a:t>Fiche de liquidation (reprise)</a:t>
                      </a:r>
                    </a:p>
                    <a:p>
                      <a:pPr marL="457200">
                        <a:lnSpc>
                          <a:spcPct val="115000"/>
                        </a:lnSpc>
                        <a:spcAft>
                          <a:spcPts val="0"/>
                        </a:spcAft>
                      </a:pPr>
                      <a:r>
                        <a:rPr lang="fr-FR" sz="1200" dirty="0" smtClean="0">
                          <a:ln>
                            <a:solidFill>
                              <a:schemeClr val="tx1"/>
                            </a:solidFill>
                          </a:ln>
                          <a:solidFill>
                            <a:schemeClr val="tx1"/>
                          </a:solidFill>
                        </a:rPr>
                        <a:t>Fiche de retraite (reprise)</a:t>
                      </a:r>
                      <a:endParaRPr lang="fr-FR" sz="1050" b="1" dirty="0">
                        <a:ln>
                          <a:solidFill>
                            <a:schemeClr val="tx1"/>
                          </a:solidFill>
                        </a:ln>
                        <a:solidFill>
                          <a:schemeClr val="tx1"/>
                        </a:solidFill>
                        <a:latin typeface="Calibri"/>
                        <a:ea typeface="Calibri"/>
                        <a:cs typeface="Arial"/>
                      </a:endParaRPr>
                    </a:p>
                  </a:txBody>
                  <a:tcPr marL="144000" marR="216000" marT="144000" marB="108000">
                    <a:cell3D prstMaterial="dkEdge">
                      <a:bevel/>
                      <a:lightRig rig="flood" dir="t"/>
                    </a:cell3D>
                  </a:tcPr>
                </a:tc>
              </a:tr>
            </a:tbl>
          </a:graphicData>
        </a:graphic>
      </p:graphicFrame>
      <p:sp>
        <p:nvSpPr>
          <p:cNvPr id="5" name="Rectangle 4"/>
          <p:cNvSpPr/>
          <p:nvPr/>
        </p:nvSpPr>
        <p:spPr>
          <a:xfrm>
            <a:off x="357158" y="857232"/>
            <a:ext cx="4420633" cy="584775"/>
          </a:xfrm>
          <a:prstGeom prst="rect">
            <a:avLst/>
          </a:prstGeom>
          <a:noFill/>
        </p:spPr>
        <p:txBody>
          <a:bodyPr wrap="none" lIns="91440" tIns="45720" rIns="91440" bIns="45720">
            <a:spAutoFit/>
          </a:bodyPr>
          <a:lstStyle/>
          <a:p>
            <a:pPr marL="571500" indent="-571500" algn="ctr">
              <a:buClr>
                <a:srgbClr val="FF0000"/>
              </a:buClr>
              <a:buNone/>
            </a:pPr>
            <a:r>
              <a:rPr lang="fr-FR" sz="3200" b="1" cap="none" spc="0" dirty="0" smtClean="0">
                <a:ln w="10541" cmpd="sng">
                  <a:solidFill>
                    <a:schemeClr val="accent1">
                      <a:shade val="88000"/>
                      <a:satMod val="110000"/>
                    </a:schemeClr>
                  </a:solidFill>
                  <a:prstDash val="solid"/>
                </a:ln>
                <a:solidFill>
                  <a:schemeClr val="accent1">
                    <a:lumMod val="75000"/>
                  </a:schemeClr>
                </a:solidFill>
                <a:effectLst/>
              </a:rPr>
              <a:t>Liste des documents : </a:t>
            </a:r>
            <a:endParaRPr lang="fr-FR" sz="3200" b="1" cap="none" spc="0" dirty="0">
              <a:ln w="10541" cmpd="sng">
                <a:solidFill>
                  <a:schemeClr val="accent1">
                    <a:shade val="88000"/>
                    <a:satMod val="110000"/>
                  </a:schemeClr>
                </a:solidFill>
                <a:prstDash val="solid"/>
              </a:ln>
              <a:solidFill>
                <a:schemeClr val="accent1">
                  <a:lumMod val="75000"/>
                </a:schemeClr>
              </a:solidFill>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2000"/>
                                        <p:tgtEl>
                                          <p:spTgt spid="5"/>
                                        </p:tgtEl>
                                      </p:cBhvr>
                                    </p:animEffect>
                                  </p:childTnLst>
                                </p:cTn>
                              </p:par>
                            </p:childTnLst>
                          </p:cTn>
                        </p:par>
                        <p:par>
                          <p:cTn id="8" fill="hold">
                            <p:stCondLst>
                              <p:cond delay="2500"/>
                            </p:stCondLst>
                            <p:childTnLst>
                              <p:par>
                                <p:cTn id="9" presetID="5"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7158" y="0"/>
            <a:ext cx="8229600" cy="214290"/>
          </a:xfrm>
        </p:spPr>
        <p:txBody>
          <a:bodyPr>
            <a:normAutofit fontScale="90000"/>
          </a:bodyPr>
          <a:lstStyle/>
          <a:p>
            <a:endParaRPr lang="fr-FR" dirty="0"/>
          </a:p>
        </p:txBody>
      </p:sp>
      <p:sp>
        <p:nvSpPr>
          <p:cNvPr id="3" name="Espace réservé du contenu 2"/>
          <p:cNvSpPr>
            <a:spLocks noGrp="1"/>
          </p:cNvSpPr>
          <p:nvPr>
            <p:ph idx="1"/>
          </p:nvPr>
        </p:nvSpPr>
        <p:spPr>
          <a:xfrm>
            <a:off x="285720" y="500042"/>
            <a:ext cx="8643998" cy="6072230"/>
          </a:xfrm>
        </p:spPr>
        <p:txBody>
          <a:bodyPr/>
          <a:lstStyle/>
          <a:p>
            <a:pPr>
              <a:buClr>
                <a:schemeClr val="tx1"/>
              </a:buClr>
              <a:buFont typeface="Wingdings" pitchFamily="2" charset="2"/>
              <a:buChar char="v"/>
            </a:pPr>
            <a:r>
              <a:rPr lang="fr-FR" b="1" dirty="0" smtClean="0">
                <a:ln w="10541" cmpd="sng">
                  <a:solidFill>
                    <a:schemeClr val="accent1">
                      <a:shade val="88000"/>
                      <a:satMod val="110000"/>
                    </a:schemeClr>
                  </a:solidFill>
                  <a:prstDash val="solid"/>
                </a:ln>
                <a:solidFill>
                  <a:schemeClr val="accent1">
                    <a:lumMod val="75000"/>
                  </a:schemeClr>
                </a:solidFill>
              </a:rPr>
              <a:t>Les documents : </a:t>
            </a:r>
          </a:p>
          <a:p>
            <a:pPr>
              <a:buNone/>
            </a:pPr>
            <a:r>
              <a:rPr lang="fr-FR" b="1" dirty="0" smtClean="0">
                <a:ln w="10541" cmpd="sng">
                  <a:solidFill>
                    <a:schemeClr val="accent1">
                      <a:shade val="88000"/>
                      <a:satMod val="110000"/>
                    </a:schemeClr>
                  </a:solidFill>
                  <a:prstDash val="solid"/>
                </a:ln>
                <a:solidFill>
                  <a:schemeClr val="accent1">
                    <a:lumMod val="75000"/>
                  </a:schemeClr>
                </a:solidFill>
              </a:rPr>
              <a:t>-Nom</a:t>
            </a:r>
          </a:p>
          <a:p>
            <a:pPr>
              <a:buNone/>
            </a:pPr>
            <a:r>
              <a:rPr lang="fr-FR" b="1" dirty="0" smtClean="0">
                <a:ln w="10541" cmpd="sng">
                  <a:solidFill>
                    <a:schemeClr val="accent1">
                      <a:shade val="88000"/>
                      <a:satMod val="110000"/>
                    </a:schemeClr>
                  </a:solidFill>
                  <a:prstDash val="solid"/>
                </a:ln>
                <a:solidFill>
                  <a:schemeClr val="accent1">
                    <a:lumMod val="75000"/>
                  </a:schemeClr>
                </a:solidFill>
              </a:rPr>
              <a:t>-Nature </a:t>
            </a:r>
          </a:p>
          <a:p>
            <a:pPr>
              <a:buNone/>
            </a:pPr>
            <a:r>
              <a:rPr lang="fr-FR" b="1" dirty="0" smtClean="0">
                <a:ln w="10541" cmpd="sng">
                  <a:solidFill>
                    <a:schemeClr val="accent1">
                      <a:shade val="88000"/>
                      <a:satMod val="110000"/>
                    </a:schemeClr>
                  </a:solidFill>
                  <a:prstDash val="solid"/>
                </a:ln>
                <a:solidFill>
                  <a:schemeClr val="accent1">
                    <a:lumMod val="75000"/>
                  </a:schemeClr>
                </a:solidFill>
              </a:rPr>
              <a:t>-Qui remplis le document</a:t>
            </a:r>
          </a:p>
          <a:p>
            <a:pPr>
              <a:buNone/>
            </a:pPr>
            <a:r>
              <a:rPr lang="fr-FR" b="1" dirty="0" smtClean="0">
                <a:ln w="10541" cmpd="sng">
                  <a:solidFill>
                    <a:schemeClr val="accent1">
                      <a:shade val="88000"/>
                      <a:satMod val="110000"/>
                    </a:schemeClr>
                  </a:solidFill>
                  <a:prstDash val="solid"/>
                </a:ln>
                <a:solidFill>
                  <a:schemeClr val="accent1">
                    <a:lumMod val="75000"/>
                  </a:schemeClr>
                </a:solidFill>
              </a:rPr>
              <a:t>-Nombre d’exemplaire</a:t>
            </a:r>
          </a:p>
          <a:p>
            <a:pPr>
              <a:buNone/>
            </a:pPr>
            <a:r>
              <a:rPr lang="fr-FR" b="1" dirty="0" smtClean="0">
                <a:ln w="10541" cmpd="sng">
                  <a:solidFill>
                    <a:schemeClr val="accent1">
                      <a:shade val="88000"/>
                      <a:satMod val="110000"/>
                    </a:schemeClr>
                  </a:solidFill>
                  <a:prstDash val="solid"/>
                </a:ln>
                <a:solidFill>
                  <a:schemeClr val="accent1">
                    <a:lumMod val="75000"/>
                  </a:schemeClr>
                </a:solidFill>
              </a:rPr>
              <a:t>-Rôle </a:t>
            </a:r>
          </a:p>
          <a:p>
            <a:pPr>
              <a:buNone/>
            </a:pPr>
            <a:endParaRPr lang="fr-FR" b="1" dirty="0" smtClean="0">
              <a:ln w="10541" cmpd="sng">
                <a:solidFill>
                  <a:schemeClr val="accent1">
                    <a:shade val="88000"/>
                    <a:satMod val="110000"/>
                  </a:schemeClr>
                </a:solidFill>
                <a:prstDash val="solid"/>
              </a:ln>
              <a:solidFill>
                <a:schemeClr val="accent1">
                  <a:lumMod val="75000"/>
                </a:schemeClr>
              </a:solidFill>
            </a:endParaRPr>
          </a:p>
          <a:p>
            <a:pPr>
              <a:buClr>
                <a:schemeClr val="tx1"/>
              </a:buClr>
              <a:buFont typeface="Wingdings" pitchFamily="2" charset="2"/>
              <a:buChar char="Ø"/>
            </a:pPr>
            <a:r>
              <a:rPr lang="fr-FR" b="1" dirty="0" smtClean="0">
                <a:ln w="10541" cmpd="sng">
                  <a:solidFill>
                    <a:schemeClr val="accent1">
                      <a:shade val="88000"/>
                      <a:satMod val="110000"/>
                    </a:schemeClr>
                  </a:solidFill>
                  <a:prstDash val="solid"/>
                </a:ln>
                <a:solidFill>
                  <a:schemeClr val="accent1">
                    <a:lumMod val="75000"/>
                  </a:schemeClr>
                </a:solidFill>
              </a:rPr>
              <a:t> Document  N°01-N°12   </a:t>
            </a:r>
            <a:endParaRPr lang="fr-FR" b="1" dirty="0">
              <a:ln w="10541" cmpd="sng">
                <a:solidFill>
                  <a:schemeClr val="accent1">
                    <a:shade val="88000"/>
                    <a:satMod val="110000"/>
                  </a:schemeClr>
                </a:solidFill>
                <a:prstDash val="solid"/>
              </a:ln>
              <a:solidFill>
                <a:schemeClr val="accent1">
                  <a:lumMod val="75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2000"/>
                                        <p:tgtEl>
                                          <p:spTgt spid="3">
                                            <p:txEl>
                                              <p:pRg st="0" end="0"/>
                                            </p:txEl>
                                          </p:spTgt>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2000"/>
                                        <p:tgtEl>
                                          <p:spTgt spid="3">
                                            <p:txEl>
                                              <p:pRg st="1" end="1"/>
                                            </p:txEl>
                                          </p:spTgt>
                                        </p:tgtEl>
                                      </p:cBhvr>
                                    </p:animEffect>
                                  </p:childTnLst>
                                </p:cTn>
                              </p:par>
                              <p:par>
                                <p:cTn id="11" presetID="5" presetClass="entr" presetSubtype="10" fill="hold" grpId="0" nodeType="withEffect">
                                  <p:stCondLst>
                                    <p:cond delay="5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2000"/>
                                        <p:tgtEl>
                                          <p:spTgt spid="3">
                                            <p:txEl>
                                              <p:pRg st="2" end="2"/>
                                            </p:txEl>
                                          </p:spTgt>
                                        </p:tgtEl>
                                      </p:cBhvr>
                                    </p:animEffect>
                                  </p:childTnLst>
                                </p:cTn>
                              </p:par>
                              <p:par>
                                <p:cTn id="14" presetID="5" presetClass="entr" presetSubtype="10" fill="hold" grpId="0" nodeType="withEffect">
                                  <p:stCondLst>
                                    <p:cond delay="50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heckerboard(across)">
                                      <p:cBhvr>
                                        <p:cTn id="16" dur="2000"/>
                                        <p:tgtEl>
                                          <p:spTgt spid="3">
                                            <p:txEl>
                                              <p:pRg st="3" end="3"/>
                                            </p:txEl>
                                          </p:spTgt>
                                        </p:tgtEl>
                                      </p:cBhvr>
                                    </p:animEffect>
                                  </p:childTnLst>
                                </p:cTn>
                              </p:par>
                              <p:par>
                                <p:cTn id="17" presetID="5" presetClass="entr" presetSubtype="10" fill="hold" grpId="0" nodeType="withEffect">
                                  <p:stCondLst>
                                    <p:cond delay="50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heckerboard(across)">
                                      <p:cBhvr>
                                        <p:cTn id="19" dur="2000"/>
                                        <p:tgtEl>
                                          <p:spTgt spid="3">
                                            <p:txEl>
                                              <p:pRg st="4" end="4"/>
                                            </p:txEl>
                                          </p:spTgt>
                                        </p:tgtEl>
                                      </p:cBhvr>
                                    </p:animEffect>
                                  </p:childTnLst>
                                </p:cTn>
                              </p:par>
                              <p:par>
                                <p:cTn id="20" presetID="5" presetClass="entr" presetSubtype="10" fill="hold" grpId="0" nodeType="withEffect">
                                  <p:stCondLst>
                                    <p:cond delay="50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checkerboard(across)">
                                      <p:cBhvr>
                                        <p:cTn id="22" dur="2000"/>
                                        <p:tgtEl>
                                          <p:spTgt spid="3">
                                            <p:txEl>
                                              <p:pRg st="5" end="5"/>
                                            </p:txEl>
                                          </p:spTgt>
                                        </p:tgtEl>
                                      </p:cBhvr>
                                    </p:animEffect>
                                  </p:childTnLst>
                                </p:cTn>
                              </p:par>
                              <p:par>
                                <p:cTn id="23" presetID="5" presetClass="entr" presetSubtype="10" fill="hold" grpId="0" nodeType="withEffect">
                                  <p:stCondLst>
                                    <p:cond delay="50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checkerboard(across)">
                                      <p:cBhvr>
                                        <p:cTn id="25"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85720" y="0"/>
            <a:ext cx="7565928" cy="2214554"/>
          </a:xfrm>
        </p:spPr>
        <p:txBody>
          <a:bodyPr>
            <a:normAutofit fontScale="90000"/>
          </a:bodyPr>
          <a:lstStyle/>
          <a:p>
            <a:pPr lvl="0" algn="l"/>
            <a:r>
              <a:rPr lang="fr-FR" dirty="0" smtClean="0">
                <a:solidFill>
                  <a:schemeClr val="accent1">
                    <a:lumMod val="75000"/>
                  </a:schemeClr>
                </a:solidFill>
              </a:rPr>
              <a:t>Etude de registres :        </a:t>
            </a:r>
            <a:br>
              <a:rPr lang="fr-FR" dirty="0" smtClean="0">
                <a:solidFill>
                  <a:schemeClr val="accent1">
                    <a:lumMod val="75000"/>
                  </a:schemeClr>
                </a:solidFill>
              </a:rPr>
            </a:br>
            <a:r>
              <a:rPr lang="fr-FR" dirty="0" smtClean="0">
                <a:solidFill>
                  <a:schemeClr val="accent1">
                    <a:lumMod val="75000"/>
                  </a:schemeClr>
                </a:solidFill>
              </a:rPr>
              <a:t>1-liste des registres :</a:t>
            </a:r>
            <a:r>
              <a:rPr lang="fr-FR" dirty="0" smtClean="0"/>
              <a:t/>
            </a:r>
            <a:br>
              <a:rPr lang="fr-FR" dirty="0" smtClean="0"/>
            </a:br>
            <a:endParaRPr lang="fr-FR" dirty="0"/>
          </a:p>
        </p:txBody>
      </p:sp>
      <p:sp>
        <p:nvSpPr>
          <p:cNvPr id="3" name="Sous-titre 2"/>
          <p:cNvSpPr>
            <a:spLocks noGrp="1"/>
          </p:cNvSpPr>
          <p:nvPr>
            <p:ph type="subTitle" idx="1"/>
          </p:nvPr>
        </p:nvSpPr>
        <p:spPr>
          <a:xfrm>
            <a:off x="533400" y="1500174"/>
            <a:ext cx="7854696" cy="5143536"/>
          </a:xfrm>
        </p:spPr>
        <p:txBody>
          <a:bodyPr/>
          <a:lstStyle/>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p:txBody>
      </p:sp>
      <p:graphicFrame>
        <p:nvGraphicFramePr>
          <p:cNvPr id="4" name="Tableau 3"/>
          <p:cNvGraphicFramePr>
            <a:graphicFrameLocks noGrp="1"/>
          </p:cNvGraphicFramePr>
          <p:nvPr/>
        </p:nvGraphicFramePr>
        <p:xfrm>
          <a:off x="1071538" y="1928802"/>
          <a:ext cx="6429420" cy="2500330"/>
        </p:xfrm>
        <a:graphic>
          <a:graphicData uri="http://schemas.openxmlformats.org/drawingml/2006/table">
            <a:tbl>
              <a:tblPr firstRow="1" bandRow="1">
                <a:effectLst>
                  <a:innerShdw blurRad="63500" dist="50800" dir="13500000">
                    <a:schemeClr val="tx1">
                      <a:alpha val="50000"/>
                    </a:schemeClr>
                  </a:innerShdw>
                </a:effectLst>
                <a:tableStyleId>{E8B1032C-EA38-4F05-BA0D-38AFFFC7BED3}</a:tableStyleId>
              </a:tblPr>
              <a:tblGrid>
                <a:gridCol w="1000132"/>
                <a:gridCol w="5429288"/>
              </a:tblGrid>
              <a:tr h="594541">
                <a:tc>
                  <a:txBody>
                    <a:bodyPr/>
                    <a:lstStyle/>
                    <a:p>
                      <a:pPr algn="ctr"/>
                      <a:r>
                        <a:rPr lang="fr-FR" sz="1800" dirty="0" smtClean="0">
                          <a:ln>
                            <a:solidFill>
                              <a:schemeClr val="tx1"/>
                            </a:solidFill>
                          </a:ln>
                          <a:effectLst>
                            <a:outerShdw blurRad="38100" dist="38100" dir="2700000" algn="tl">
                              <a:srgbClr val="000000">
                                <a:alpha val="43137"/>
                              </a:srgbClr>
                            </a:outerShdw>
                          </a:effectLst>
                        </a:rPr>
                        <a:t>N</a:t>
                      </a:r>
                      <a:endParaRPr lang="fr-FR" dirty="0">
                        <a:ln>
                          <a:solidFill>
                            <a:schemeClr val="tx1"/>
                          </a:solidFill>
                        </a:ln>
                        <a:effectLst>
                          <a:outerShdw blurRad="38100" dist="38100" dir="2700000" algn="tl">
                            <a:srgbClr val="000000">
                              <a:alpha val="43137"/>
                            </a:srgbClr>
                          </a:outerShdw>
                        </a:effectLst>
                      </a:endParaRPr>
                    </a:p>
                  </a:txBody>
                  <a:tcPr>
                    <a:cell3D prstMaterial="dkEdge">
                      <a:bevel/>
                      <a:lightRig rig="flood" dir="t"/>
                    </a:cell3D>
                    <a:solidFill>
                      <a:schemeClr val="bg1">
                        <a:lumMod val="85000"/>
                      </a:schemeClr>
                    </a:solidFill>
                  </a:tcPr>
                </a:tc>
                <a:tc>
                  <a:txBody>
                    <a:bodyPr/>
                    <a:lstStyle/>
                    <a:p>
                      <a:pPr algn="ctr"/>
                      <a:r>
                        <a:rPr lang="fr-FR" sz="1800" dirty="0" smtClean="0">
                          <a:ln>
                            <a:solidFill>
                              <a:schemeClr val="tx1"/>
                            </a:solidFill>
                          </a:ln>
                          <a:effectLst>
                            <a:outerShdw blurRad="38100" dist="38100" dir="2700000" algn="tl">
                              <a:srgbClr val="000000">
                                <a:alpha val="43137"/>
                              </a:srgbClr>
                            </a:outerShdw>
                          </a:effectLst>
                        </a:rPr>
                        <a:t>Nom de registre </a:t>
                      </a:r>
                      <a:endParaRPr lang="fr-FR" dirty="0">
                        <a:ln>
                          <a:solidFill>
                            <a:schemeClr val="tx1"/>
                          </a:solidFill>
                        </a:ln>
                        <a:effectLst>
                          <a:outerShdw blurRad="38100" dist="38100" dir="2700000" algn="tl">
                            <a:srgbClr val="000000">
                              <a:alpha val="43137"/>
                            </a:srgbClr>
                          </a:outerShdw>
                        </a:effectLst>
                      </a:endParaRPr>
                    </a:p>
                  </a:txBody>
                  <a:tcPr>
                    <a:cell3D prstMaterial="dkEdge">
                      <a:bevel/>
                      <a:lightRig rig="flood" dir="t"/>
                    </a:cell3D>
                    <a:solidFill>
                      <a:schemeClr val="bg1">
                        <a:lumMod val="85000"/>
                      </a:schemeClr>
                    </a:solidFill>
                  </a:tcPr>
                </a:tc>
              </a:tr>
              <a:tr h="1905789">
                <a:tc>
                  <a:txBody>
                    <a:bodyPr/>
                    <a:lstStyle/>
                    <a:p>
                      <a:r>
                        <a:rPr kumimoji="0" lang="fr-FR" sz="1800" kern="1200" dirty="0" smtClean="0">
                          <a:ln>
                            <a:solidFill>
                              <a:schemeClr val="tx1"/>
                            </a:solidFill>
                          </a:ln>
                        </a:rPr>
                        <a:t>R01</a:t>
                      </a:r>
                    </a:p>
                    <a:p>
                      <a:r>
                        <a:rPr kumimoji="0" lang="fr-FR" sz="1800" kern="1200" dirty="0" smtClean="0">
                          <a:ln>
                            <a:solidFill>
                              <a:schemeClr val="tx1"/>
                            </a:solidFill>
                          </a:ln>
                        </a:rPr>
                        <a:t>R02</a:t>
                      </a:r>
                    </a:p>
                    <a:p>
                      <a:r>
                        <a:rPr kumimoji="0" lang="fr-FR" sz="1800" kern="1200" dirty="0" smtClean="0">
                          <a:ln>
                            <a:solidFill>
                              <a:schemeClr val="tx1"/>
                            </a:solidFill>
                          </a:ln>
                        </a:rPr>
                        <a:t>R03</a:t>
                      </a:r>
                      <a:endParaRPr lang="fr-FR" dirty="0">
                        <a:ln>
                          <a:solidFill>
                            <a:schemeClr val="tx1"/>
                          </a:solidFill>
                        </a:ln>
                      </a:endParaRPr>
                    </a:p>
                  </a:txBody>
                  <a:tcPr>
                    <a:cell3D prstMaterial="dkEdge">
                      <a:bevel/>
                      <a:lightRig rig="flood" dir="t"/>
                    </a:cell3D>
                    <a:solidFill>
                      <a:schemeClr val="bg1">
                        <a:lumMod val="85000"/>
                      </a:schemeClr>
                    </a:solidFill>
                  </a:tcPr>
                </a:tc>
                <a:tc>
                  <a:txBody>
                    <a:bodyPr/>
                    <a:lstStyle/>
                    <a:p>
                      <a:r>
                        <a:rPr kumimoji="0" lang="fr-FR" sz="1800" kern="1200" dirty="0" smtClean="0">
                          <a:ln>
                            <a:solidFill>
                              <a:schemeClr val="tx1"/>
                            </a:solidFill>
                          </a:ln>
                        </a:rPr>
                        <a:t>Registre des dossiers entré-sortie de l’archive</a:t>
                      </a:r>
                    </a:p>
                    <a:p>
                      <a:r>
                        <a:rPr kumimoji="0" lang="fr-FR" sz="1800" kern="1200" dirty="0" smtClean="0">
                          <a:ln>
                            <a:solidFill>
                              <a:schemeClr val="tx1"/>
                            </a:solidFill>
                          </a:ln>
                        </a:rPr>
                        <a:t>Registre des décèdes</a:t>
                      </a:r>
                    </a:p>
                    <a:p>
                      <a:r>
                        <a:rPr kumimoji="0" lang="fr-FR" sz="1800" kern="1200" dirty="0" smtClean="0">
                          <a:ln>
                            <a:solidFill>
                              <a:schemeClr val="tx1"/>
                            </a:solidFill>
                          </a:ln>
                        </a:rPr>
                        <a:t>Registre des dossiers suspendus </a:t>
                      </a:r>
                    </a:p>
                    <a:p>
                      <a:endParaRPr lang="fr-FR" dirty="0">
                        <a:ln>
                          <a:solidFill>
                            <a:schemeClr val="tx1"/>
                          </a:solidFill>
                        </a:ln>
                      </a:endParaRPr>
                    </a:p>
                  </a:txBody>
                  <a:tcPr>
                    <a:cell3D prstMaterial="dkEdge">
                      <a:bevel/>
                      <a:lightRig rig="flood" dir="t"/>
                    </a:cell3D>
                    <a:solidFill>
                      <a:schemeClr val="bg1">
                        <a:lumMod val="85000"/>
                      </a:schemeClr>
                    </a:solidFill>
                  </a:tcPr>
                </a:tc>
              </a:tr>
            </a:tbl>
          </a:graphicData>
        </a:graphic>
      </p:graphicFrame>
      <p:sp>
        <p:nvSpPr>
          <p:cNvPr id="5" name="ZoneTexte 4"/>
          <p:cNvSpPr txBox="1"/>
          <p:nvPr/>
        </p:nvSpPr>
        <p:spPr>
          <a:xfrm>
            <a:off x="928662" y="4929198"/>
            <a:ext cx="3929090" cy="1384995"/>
          </a:xfrm>
          <a:prstGeom prst="rect">
            <a:avLst/>
          </a:prstGeom>
          <a:noFill/>
        </p:spPr>
        <p:txBody>
          <a:bodyPr wrap="square" rtlCol="0">
            <a:spAutoFit/>
          </a:bodyPr>
          <a:lstStyle/>
          <a:p>
            <a:r>
              <a:rPr lang="fr-FR" sz="2800" b="1" dirty="0" smtClean="0"/>
              <a:t>       N° registre </a:t>
            </a:r>
          </a:p>
          <a:p>
            <a:r>
              <a:rPr lang="fr-FR" sz="2800" b="1" dirty="0" smtClean="0"/>
              <a:t>       Nom </a:t>
            </a:r>
          </a:p>
          <a:p>
            <a:r>
              <a:rPr lang="fr-FR" sz="2800" b="1" dirty="0" smtClean="0"/>
              <a:t>       Rôle </a:t>
            </a:r>
            <a:endParaRPr lang="fr-FR" sz="2800"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par>
                                <p:cTn id="12" presetID="5" presetClass="entr" presetSubtype="10" fill="hold" grpId="0" nodeType="with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1878</TotalTime>
  <Words>1855</Words>
  <Application>Microsoft Office PowerPoint</Application>
  <PresentationFormat>Affichage à l'écran (4:3)</PresentationFormat>
  <Paragraphs>801</Paragraphs>
  <Slides>54</Slides>
  <Notes>2</Notes>
  <HiddenSlides>0</HiddenSlides>
  <MMClips>0</MMClips>
  <ScaleCrop>false</ScaleCrop>
  <HeadingPairs>
    <vt:vector size="4" baseType="variant">
      <vt:variant>
        <vt:lpstr>Thème</vt:lpstr>
      </vt:variant>
      <vt:variant>
        <vt:i4>1</vt:i4>
      </vt:variant>
      <vt:variant>
        <vt:lpstr>Titres des diapositives</vt:lpstr>
      </vt:variant>
      <vt:variant>
        <vt:i4>54</vt:i4>
      </vt:variant>
    </vt:vector>
  </HeadingPairs>
  <TitlesOfParts>
    <vt:vector size="55" baseType="lpstr">
      <vt:lpstr>Débit</vt:lpstr>
      <vt:lpstr>Mémoire de fin d'étude</vt:lpstr>
      <vt:lpstr>Diapositive 2</vt:lpstr>
      <vt:lpstr>Diapositive 3</vt:lpstr>
      <vt:lpstr>Introduction Générale:</vt:lpstr>
      <vt:lpstr>Diapositive 5</vt:lpstr>
      <vt:lpstr>Etude des documents :  </vt:lpstr>
      <vt:lpstr>Diapositive 7</vt:lpstr>
      <vt:lpstr>Diapositive 8</vt:lpstr>
      <vt:lpstr>Etude de registres :         1-liste des registres : </vt:lpstr>
      <vt:lpstr>Etude des dossiers :  1-Liste des dossiers : </vt:lpstr>
      <vt:lpstr>Diagramme des taches :  1- définition :  </vt:lpstr>
      <vt:lpstr>Diapositive 12</vt:lpstr>
      <vt:lpstr>     Etude des procédures de travail :  1- Définition :  </vt:lpstr>
      <vt:lpstr>Diapositive 14</vt:lpstr>
      <vt:lpstr>                                            </vt:lpstr>
      <vt:lpstr>Diapositive 16</vt:lpstr>
      <vt:lpstr>                </vt:lpstr>
      <vt:lpstr>Diapositive 18</vt:lpstr>
      <vt:lpstr>Conclusion :   </vt:lpstr>
      <vt:lpstr>Diapositive 20</vt:lpstr>
      <vt:lpstr>Introduction :  </vt:lpstr>
      <vt:lpstr>les trois niveaux d’analyse de la méthode Merise : </vt:lpstr>
      <vt:lpstr>2- Le modèle conceptuel de données :  2-1- Définition :  </vt:lpstr>
      <vt:lpstr>formalisme graphique du MCD :</vt:lpstr>
      <vt:lpstr>Etablissement de MCD : </vt:lpstr>
      <vt:lpstr> le modèle conceptuelle de traitement :  Introduction : </vt:lpstr>
      <vt:lpstr>4 – formalisme :  </vt:lpstr>
      <vt:lpstr> Représentation graphique du MCT :      A- processus 1 : réception  </vt:lpstr>
      <vt:lpstr>B-processus 2 : liquidation  </vt:lpstr>
      <vt:lpstr>C- processus 3 : vérification  </vt:lpstr>
      <vt:lpstr>D- processus 4 : classement  </vt:lpstr>
      <vt:lpstr>E – processus 5 : modification et renouvellement de dossier </vt:lpstr>
      <vt:lpstr>Conclusion :  </vt:lpstr>
      <vt:lpstr>Diapositive 34</vt:lpstr>
      <vt:lpstr>Introduction : </vt:lpstr>
      <vt:lpstr>Diapositive 36</vt:lpstr>
      <vt:lpstr>A- relation (0,n ou 1,n ) ,( 0,n ou 1,n )  </vt:lpstr>
      <vt:lpstr>B- relation (0, n ou 1, n), (0, n ou 1,1) :  </vt:lpstr>
      <vt:lpstr>Diapositive 39</vt:lpstr>
      <vt:lpstr>Diapositive 40</vt:lpstr>
      <vt:lpstr>         2- le Modèle physique des données : (MPD)  2-1- Définition :  </vt:lpstr>
      <vt:lpstr>présentation du modèle physique : </vt:lpstr>
      <vt:lpstr>Conclusion :  </vt:lpstr>
      <vt:lpstr>Diapositive 44</vt:lpstr>
      <vt:lpstr>Introduction :  </vt:lpstr>
      <vt:lpstr>Diapositive 46</vt:lpstr>
      <vt:lpstr>Diapositive 47</vt:lpstr>
      <vt:lpstr>Diapositive 48</vt:lpstr>
      <vt:lpstr>Les impressions :  2-1- Fiche de liquidation :  </vt:lpstr>
      <vt:lpstr>2-2- Titre de pension :   </vt:lpstr>
      <vt:lpstr>2-3  Carte de retraité : </vt:lpstr>
      <vt:lpstr>Conclusion :  </vt:lpstr>
      <vt:lpstr>Conclusion générale </vt:lpstr>
      <vt:lpstr>Diapositive 54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Mémoire de fin d'étude</dc:title>
  <dc:creator>MOUNI</dc:creator>
  <cp:lastModifiedBy>meguedmi</cp:lastModifiedBy>
  <cp:revision>677</cp:revision>
  <dcterms:created xsi:type="dcterms:W3CDTF">2012-04-14T13:16:09Z</dcterms:created>
  <dcterms:modified xsi:type="dcterms:W3CDTF">2012-06-22T21:37:21Z</dcterms:modified>
</cp:coreProperties>
</file>